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6" r:id="rId2"/>
    <p:sldId id="277" r:id="rId3"/>
    <p:sldId id="278" r:id="rId4"/>
    <p:sldId id="294" r:id="rId5"/>
    <p:sldId id="295" r:id="rId6"/>
    <p:sldId id="296" r:id="rId7"/>
    <p:sldId id="290" r:id="rId8"/>
    <p:sldId id="289" r:id="rId9"/>
    <p:sldId id="292" r:id="rId10"/>
    <p:sldId id="298" r:id="rId11"/>
    <p:sldId id="293" r:id="rId12"/>
    <p:sldId id="297" r:id="rId13"/>
    <p:sldId id="27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4334" autoAdjust="0"/>
  </p:normalViewPr>
  <p:slideViewPr>
    <p:cSldViewPr snapToGrid="0">
      <p:cViewPr varScale="1">
        <p:scale>
          <a:sx n="39" d="100"/>
          <a:sy n="39" d="100"/>
        </p:scale>
        <p:origin x="1708" y="26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4F3872-B786-4257-B2DF-506ADE3370F2}" type="datetimeFigureOut">
              <a:rPr lang="en-US" smtClean="0"/>
              <a:t>9/19/2025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6E6FD-FFFD-4909-881C-A414FFD2CB2F}" type="slidenum">
              <a:rPr lang="en-US" smtClean="0"/>
              <a:t>‹#›</a:t>
            </a:fld>
            <a:endParaRPr lang="en-US"/>
          </a:p>
        </p:txBody>
      </p:sp>
    </p:spTree>
    <p:extLst>
      <p:ext uri="{BB962C8B-B14F-4D97-AF65-F5344CB8AC3E}">
        <p14:creationId xmlns:p14="http://schemas.microsoft.com/office/powerpoint/2010/main" val="123095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F6E6FD-FFFD-4909-881C-A414FFD2CB2F}" type="slidenum">
              <a:rPr lang="en-US" smtClean="0"/>
              <a:t>1</a:t>
            </a:fld>
            <a:endParaRPr lang="en-US"/>
          </a:p>
        </p:txBody>
      </p:sp>
    </p:spTree>
    <p:extLst>
      <p:ext uri="{BB962C8B-B14F-4D97-AF65-F5344CB8AC3E}">
        <p14:creationId xmlns:p14="http://schemas.microsoft.com/office/powerpoint/2010/main" val="3978984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7D3590-9CD8-447C-DB24-EE964E4B4B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61D092-D16B-EC99-C445-6D5ABD4EA0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AE3D6E-8736-32AB-C44A-3916CBBE671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C386BE3-0017-C84D-F6D3-7BCFD2F6DBC5}"/>
              </a:ext>
            </a:extLst>
          </p:cNvPr>
          <p:cNvSpPr>
            <a:spLocks noGrp="1"/>
          </p:cNvSpPr>
          <p:nvPr>
            <p:ph type="sldNum" sz="quarter" idx="5"/>
          </p:nvPr>
        </p:nvSpPr>
        <p:spPr/>
        <p:txBody>
          <a:bodyPr/>
          <a:lstStyle/>
          <a:p>
            <a:fld id="{1BF6E6FD-FFFD-4909-881C-A414FFD2CB2F}" type="slidenum">
              <a:rPr lang="en-US" smtClean="0"/>
              <a:t>10</a:t>
            </a:fld>
            <a:endParaRPr lang="en-US"/>
          </a:p>
        </p:txBody>
      </p:sp>
    </p:spTree>
    <p:extLst>
      <p:ext uri="{BB962C8B-B14F-4D97-AF65-F5344CB8AC3E}">
        <p14:creationId xmlns:p14="http://schemas.microsoft.com/office/powerpoint/2010/main" val="1347421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D837AA-6768-BB2A-DA88-68273AF9CF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8C20E4-A6F0-C558-DB3A-56F62E8955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8194AA-3FD2-BFFF-9A24-F19ECE1864A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D23A23-DD56-60D8-9DC0-715C4B095866}"/>
              </a:ext>
            </a:extLst>
          </p:cNvPr>
          <p:cNvSpPr>
            <a:spLocks noGrp="1"/>
          </p:cNvSpPr>
          <p:nvPr>
            <p:ph type="sldNum" sz="quarter" idx="5"/>
          </p:nvPr>
        </p:nvSpPr>
        <p:spPr/>
        <p:txBody>
          <a:bodyPr/>
          <a:lstStyle/>
          <a:p>
            <a:fld id="{1BF6E6FD-FFFD-4909-881C-A414FFD2CB2F}" type="slidenum">
              <a:rPr lang="en-US" smtClean="0"/>
              <a:t>11</a:t>
            </a:fld>
            <a:endParaRPr lang="en-US"/>
          </a:p>
        </p:txBody>
      </p:sp>
    </p:spTree>
    <p:extLst>
      <p:ext uri="{BB962C8B-B14F-4D97-AF65-F5344CB8AC3E}">
        <p14:creationId xmlns:p14="http://schemas.microsoft.com/office/powerpoint/2010/main" val="1485119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6A8F8-4E51-B307-A7EE-5931DD5D64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69C534-C2E8-36D7-F958-3F4360F3A3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8E1977-4F45-3316-65D6-47891AF3AF5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29E627F-220F-1C92-EC5B-4A95867C23BA}"/>
              </a:ext>
            </a:extLst>
          </p:cNvPr>
          <p:cNvSpPr>
            <a:spLocks noGrp="1"/>
          </p:cNvSpPr>
          <p:nvPr>
            <p:ph type="sldNum" sz="quarter" idx="5"/>
          </p:nvPr>
        </p:nvSpPr>
        <p:spPr/>
        <p:txBody>
          <a:bodyPr/>
          <a:lstStyle/>
          <a:p>
            <a:fld id="{1BF6E6FD-FFFD-4909-881C-A414FFD2CB2F}" type="slidenum">
              <a:rPr lang="en-US" smtClean="0"/>
              <a:t>12</a:t>
            </a:fld>
            <a:endParaRPr lang="en-US"/>
          </a:p>
        </p:txBody>
      </p:sp>
    </p:spTree>
    <p:extLst>
      <p:ext uri="{BB962C8B-B14F-4D97-AF65-F5344CB8AC3E}">
        <p14:creationId xmlns:p14="http://schemas.microsoft.com/office/powerpoint/2010/main" val="2603622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000000"/>
              </a:solidFill>
              <a:effectLst/>
              <a:latin typeface="DIN Regular"/>
            </a:endParaRPr>
          </a:p>
        </p:txBody>
      </p:sp>
      <p:sp>
        <p:nvSpPr>
          <p:cNvPr id="4" name="Slide Number Placeholder 3"/>
          <p:cNvSpPr>
            <a:spLocks noGrp="1"/>
          </p:cNvSpPr>
          <p:nvPr>
            <p:ph type="sldNum" sz="quarter" idx="5"/>
          </p:nvPr>
        </p:nvSpPr>
        <p:spPr/>
        <p:txBody>
          <a:bodyPr/>
          <a:lstStyle/>
          <a:p>
            <a:fld id="{1BF6E6FD-FFFD-4909-881C-A414FFD2CB2F}" type="slidenum">
              <a:rPr lang="en-US" smtClean="0"/>
              <a:t>2</a:t>
            </a:fld>
            <a:endParaRPr lang="en-US"/>
          </a:p>
        </p:txBody>
      </p:sp>
    </p:spTree>
    <p:extLst>
      <p:ext uri="{BB962C8B-B14F-4D97-AF65-F5344CB8AC3E}">
        <p14:creationId xmlns:p14="http://schemas.microsoft.com/office/powerpoint/2010/main" val="389654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58595B"/>
              </a:solidFill>
              <a:effectLst/>
            </a:endParaRPr>
          </a:p>
        </p:txBody>
      </p:sp>
      <p:sp>
        <p:nvSpPr>
          <p:cNvPr id="4" name="Slide Number Placeholder 3"/>
          <p:cNvSpPr>
            <a:spLocks noGrp="1"/>
          </p:cNvSpPr>
          <p:nvPr>
            <p:ph type="sldNum" sz="quarter" idx="5"/>
          </p:nvPr>
        </p:nvSpPr>
        <p:spPr/>
        <p:txBody>
          <a:bodyPr/>
          <a:lstStyle/>
          <a:p>
            <a:fld id="{1BF6E6FD-FFFD-4909-881C-A414FFD2CB2F}" type="slidenum">
              <a:rPr lang="en-US" smtClean="0"/>
              <a:t>3</a:t>
            </a:fld>
            <a:endParaRPr lang="en-US"/>
          </a:p>
        </p:txBody>
      </p:sp>
    </p:spTree>
    <p:extLst>
      <p:ext uri="{BB962C8B-B14F-4D97-AF65-F5344CB8AC3E}">
        <p14:creationId xmlns:p14="http://schemas.microsoft.com/office/powerpoint/2010/main" val="168215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06229-663F-CBBC-C972-6F2D7651FA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7FFE53-E189-9AE1-BB14-53F261D997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FDDC54-393D-255C-DECA-990BCE7A625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58595B"/>
              </a:solidFill>
              <a:effectLst/>
            </a:endParaRPr>
          </a:p>
        </p:txBody>
      </p:sp>
      <p:sp>
        <p:nvSpPr>
          <p:cNvPr id="4" name="Slide Number Placeholder 3">
            <a:extLst>
              <a:ext uri="{FF2B5EF4-FFF2-40B4-BE49-F238E27FC236}">
                <a16:creationId xmlns:a16="http://schemas.microsoft.com/office/drawing/2014/main" id="{6874E5C2-0F7F-588A-4803-9F3806A50377}"/>
              </a:ext>
            </a:extLst>
          </p:cNvPr>
          <p:cNvSpPr>
            <a:spLocks noGrp="1"/>
          </p:cNvSpPr>
          <p:nvPr>
            <p:ph type="sldNum" sz="quarter" idx="5"/>
          </p:nvPr>
        </p:nvSpPr>
        <p:spPr/>
        <p:txBody>
          <a:bodyPr/>
          <a:lstStyle/>
          <a:p>
            <a:fld id="{1BF6E6FD-FFFD-4909-881C-A414FFD2CB2F}" type="slidenum">
              <a:rPr lang="en-US" smtClean="0"/>
              <a:t>4</a:t>
            </a:fld>
            <a:endParaRPr lang="en-US"/>
          </a:p>
        </p:txBody>
      </p:sp>
    </p:spTree>
    <p:extLst>
      <p:ext uri="{BB962C8B-B14F-4D97-AF65-F5344CB8AC3E}">
        <p14:creationId xmlns:p14="http://schemas.microsoft.com/office/powerpoint/2010/main" val="2105887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F84B99-BCA2-27A3-03FB-869C457F17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4BB2F7-B91E-C46C-0163-ED5DE3DB940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D1CB54-1541-B6A4-1F28-B896CA5345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58595B"/>
                </a:solidFill>
                <a:effectLst/>
              </a:rPr>
              <a:t>Actual act defines political matters to include “matters which relate to an electioneering communication and the employee’s decision to join or support and political party or political, civic, community, fraternal or labor organization or association”</a:t>
            </a:r>
          </a:p>
        </p:txBody>
      </p:sp>
      <p:sp>
        <p:nvSpPr>
          <p:cNvPr id="4" name="Slide Number Placeholder 3">
            <a:extLst>
              <a:ext uri="{FF2B5EF4-FFF2-40B4-BE49-F238E27FC236}">
                <a16:creationId xmlns:a16="http://schemas.microsoft.com/office/drawing/2014/main" id="{A090D5F7-2115-1CFE-39DF-5955FE64503B}"/>
              </a:ext>
            </a:extLst>
          </p:cNvPr>
          <p:cNvSpPr>
            <a:spLocks noGrp="1"/>
          </p:cNvSpPr>
          <p:nvPr>
            <p:ph type="sldNum" sz="quarter" idx="5"/>
          </p:nvPr>
        </p:nvSpPr>
        <p:spPr/>
        <p:txBody>
          <a:bodyPr/>
          <a:lstStyle/>
          <a:p>
            <a:fld id="{1BF6E6FD-FFFD-4909-881C-A414FFD2CB2F}" type="slidenum">
              <a:rPr lang="en-US" smtClean="0"/>
              <a:t>5</a:t>
            </a:fld>
            <a:endParaRPr lang="en-US"/>
          </a:p>
        </p:txBody>
      </p:sp>
    </p:spTree>
    <p:extLst>
      <p:ext uri="{BB962C8B-B14F-4D97-AF65-F5344CB8AC3E}">
        <p14:creationId xmlns:p14="http://schemas.microsoft.com/office/powerpoint/2010/main" val="126861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A0180-64A3-9D35-8E87-DA474488D1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1309B2-E447-9A5A-6662-A4AD0C96DC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56ABCC-E7FA-5BA0-0487-4013AD98F38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58595B"/>
              </a:solidFill>
              <a:effectLst/>
            </a:endParaRPr>
          </a:p>
        </p:txBody>
      </p:sp>
      <p:sp>
        <p:nvSpPr>
          <p:cNvPr id="4" name="Slide Number Placeholder 3">
            <a:extLst>
              <a:ext uri="{FF2B5EF4-FFF2-40B4-BE49-F238E27FC236}">
                <a16:creationId xmlns:a16="http://schemas.microsoft.com/office/drawing/2014/main" id="{32B756D2-CE87-EC66-FE05-AFC487EC24EA}"/>
              </a:ext>
            </a:extLst>
          </p:cNvPr>
          <p:cNvSpPr>
            <a:spLocks noGrp="1"/>
          </p:cNvSpPr>
          <p:nvPr>
            <p:ph type="sldNum" sz="quarter" idx="5"/>
          </p:nvPr>
        </p:nvSpPr>
        <p:spPr/>
        <p:txBody>
          <a:bodyPr/>
          <a:lstStyle/>
          <a:p>
            <a:fld id="{1BF6E6FD-FFFD-4909-881C-A414FFD2CB2F}" type="slidenum">
              <a:rPr lang="en-US" smtClean="0"/>
              <a:t>6</a:t>
            </a:fld>
            <a:endParaRPr lang="en-US"/>
          </a:p>
        </p:txBody>
      </p:sp>
    </p:spTree>
    <p:extLst>
      <p:ext uri="{BB962C8B-B14F-4D97-AF65-F5344CB8AC3E}">
        <p14:creationId xmlns:p14="http://schemas.microsoft.com/office/powerpoint/2010/main" val="3965927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9F927-CAE4-40B3-8036-317E768497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2CBD80-2A5F-077B-833B-F6E38A6181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25B222-4B6F-8812-F1E4-95432564CB6A}"/>
              </a:ext>
            </a:extLst>
          </p:cNvPr>
          <p:cNvSpPr>
            <a:spLocks noGrp="1"/>
          </p:cNvSpPr>
          <p:nvPr>
            <p:ph type="body" idx="1"/>
          </p:nvPr>
        </p:nvSpPr>
        <p:spPr/>
        <p:txBody>
          <a:bodyPr/>
          <a:lstStyle/>
          <a:p>
            <a:r>
              <a:rPr lang="en-US" dirty="0"/>
              <a:t>In light of Charlie Kirk assassination</a:t>
            </a:r>
          </a:p>
        </p:txBody>
      </p:sp>
      <p:sp>
        <p:nvSpPr>
          <p:cNvPr id="4" name="Slide Number Placeholder 3">
            <a:extLst>
              <a:ext uri="{FF2B5EF4-FFF2-40B4-BE49-F238E27FC236}">
                <a16:creationId xmlns:a16="http://schemas.microsoft.com/office/drawing/2014/main" id="{7966D25B-2216-E814-15BF-4808BC4C4454}"/>
              </a:ext>
            </a:extLst>
          </p:cNvPr>
          <p:cNvSpPr>
            <a:spLocks noGrp="1"/>
          </p:cNvSpPr>
          <p:nvPr>
            <p:ph type="sldNum" sz="quarter" idx="5"/>
          </p:nvPr>
        </p:nvSpPr>
        <p:spPr/>
        <p:txBody>
          <a:bodyPr/>
          <a:lstStyle/>
          <a:p>
            <a:fld id="{1BF6E6FD-FFFD-4909-881C-A414FFD2CB2F}" type="slidenum">
              <a:rPr lang="en-US" smtClean="0"/>
              <a:t>7</a:t>
            </a:fld>
            <a:endParaRPr lang="en-US"/>
          </a:p>
        </p:txBody>
      </p:sp>
    </p:spTree>
    <p:extLst>
      <p:ext uri="{BB962C8B-B14F-4D97-AF65-F5344CB8AC3E}">
        <p14:creationId xmlns:p14="http://schemas.microsoft.com/office/powerpoint/2010/main" val="1096268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072E4-0E94-48B0-E921-5C0A6B6717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36A412-0F72-B1F1-058E-DE13DFE9EB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FD6EB9-9996-23FB-0F02-03F500BB50C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8485D17-2E56-B520-6AF0-BFE641F5DADA}"/>
              </a:ext>
            </a:extLst>
          </p:cNvPr>
          <p:cNvSpPr>
            <a:spLocks noGrp="1"/>
          </p:cNvSpPr>
          <p:nvPr>
            <p:ph type="sldNum" sz="quarter" idx="5"/>
          </p:nvPr>
        </p:nvSpPr>
        <p:spPr/>
        <p:txBody>
          <a:bodyPr/>
          <a:lstStyle/>
          <a:p>
            <a:fld id="{1BF6E6FD-FFFD-4909-881C-A414FFD2CB2F}" type="slidenum">
              <a:rPr lang="en-US" smtClean="0"/>
              <a:t>8</a:t>
            </a:fld>
            <a:endParaRPr lang="en-US"/>
          </a:p>
        </p:txBody>
      </p:sp>
    </p:spTree>
    <p:extLst>
      <p:ext uri="{BB962C8B-B14F-4D97-AF65-F5344CB8AC3E}">
        <p14:creationId xmlns:p14="http://schemas.microsoft.com/office/powerpoint/2010/main" val="2787198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C69F8-CF44-62BC-B896-B68C68DFD7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46E941-5737-994A-9B23-D4533283BA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2DCDB0-3FD7-4F78-C65A-7FEEE2899B0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12DB100-0F87-D144-695D-EB74EDB8DE8A}"/>
              </a:ext>
            </a:extLst>
          </p:cNvPr>
          <p:cNvSpPr>
            <a:spLocks noGrp="1"/>
          </p:cNvSpPr>
          <p:nvPr>
            <p:ph type="sldNum" sz="quarter" idx="5"/>
          </p:nvPr>
        </p:nvSpPr>
        <p:spPr/>
        <p:txBody>
          <a:bodyPr/>
          <a:lstStyle/>
          <a:p>
            <a:fld id="{1BF6E6FD-FFFD-4909-881C-A414FFD2CB2F}" type="slidenum">
              <a:rPr lang="en-US" smtClean="0"/>
              <a:t>9</a:t>
            </a:fld>
            <a:endParaRPr lang="en-US"/>
          </a:p>
        </p:txBody>
      </p:sp>
    </p:spTree>
    <p:extLst>
      <p:ext uri="{BB962C8B-B14F-4D97-AF65-F5344CB8AC3E}">
        <p14:creationId xmlns:p14="http://schemas.microsoft.com/office/powerpoint/2010/main" val="863591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1864665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75122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824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2887399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8768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75874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85173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428507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4211454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9/19/2025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28874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5E3E35-4B06-403F-B40D-881EEA2B0D95}" type="datetimeFigureOut">
              <a:rPr lang="en-US" smtClean="0"/>
              <a:t>9/19/2025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166618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5E3E35-4B06-403F-B40D-881EEA2B0D95}" type="datetimeFigureOut">
              <a:rPr lang="en-US" smtClean="0"/>
              <a:t>9/19/2025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54647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5E3E35-4B06-403F-B40D-881EEA2B0D95}" type="datetimeFigureOut">
              <a:rPr lang="en-US" smtClean="0"/>
              <a:t>9/19/2025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89126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E3E35-4B06-403F-B40D-881EEA2B0D95}" type="datetimeFigureOut">
              <a:rPr lang="en-US" smtClean="0"/>
              <a:t>9/19/2025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77778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5E3E35-4B06-403F-B40D-881EEA2B0D95}" type="datetimeFigureOut">
              <a:rPr lang="en-US" smtClean="0"/>
              <a:t>9/19/2025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586319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
        <p:nvSpPr>
          <p:cNvPr id="5" name="Date Placeholder 4"/>
          <p:cNvSpPr>
            <a:spLocks noGrp="1"/>
          </p:cNvSpPr>
          <p:nvPr>
            <p:ph type="dt" sz="half" idx="10"/>
          </p:nvPr>
        </p:nvSpPr>
        <p:spPr/>
        <p:txBody>
          <a:bodyPr/>
          <a:lstStyle/>
          <a:p>
            <a:fld id="{CB5E3E35-4B06-403F-B40D-881EEA2B0D95}" type="datetimeFigureOut">
              <a:rPr lang="en-US" smtClean="0"/>
              <a:t>9/19/2025</a:t>
            </a:fld>
            <a:endParaRPr lang="en-US"/>
          </a:p>
        </p:txBody>
      </p:sp>
    </p:spTree>
    <p:extLst>
      <p:ext uri="{BB962C8B-B14F-4D97-AF65-F5344CB8AC3E}">
        <p14:creationId xmlns:p14="http://schemas.microsoft.com/office/powerpoint/2010/main" val="15127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5E3E35-4B06-403F-B40D-881EEA2B0D95}" type="datetimeFigureOut">
              <a:rPr lang="en-US" smtClean="0"/>
              <a:t>9/19/2025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2AB798-D0C9-44C5-B3A8-79D50D50A166}" type="slidenum">
              <a:rPr lang="en-US" smtClean="0"/>
              <a:t>‹#›</a:t>
            </a:fld>
            <a:endParaRPr lang="en-US"/>
          </a:p>
        </p:txBody>
      </p:sp>
    </p:spTree>
    <p:extLst>
      <p:ext uri="{BB962C8B-B14F-4D97-AF65-F5344CB8AC3E}">
        <p14:creationId xmlns:p14="http://schemas.microsoft.com/office/powerpoint/2010/main" val="35314296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Wilson@hylandlevin.com"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a:solidFill>
                  <a:srgbClr val="0070C0"/>
                </a:solidFill>
              </a:rPr>
              <a:t>HRA LEGAL UPDATE</a:t>
            </a:r>
            <a:br>
              <a:rPr lang="en-US" b="1" dirty="0">
                <a:solidFill>
                  <a:srgbClr val="0070C0"/>
                </a:solidFill>
              </a:rPr>
            </a:br>
            <a:r>
              <a:rPr lang="en-US" b="1" dirty="0">
                <a:solidFill>
                  <a:srgbClr val="0070C0"/>
                </a:solidFill>
              </a:rPr>
              <a:t>September 18, 2025</a:t>
            </a:r>
          </a:p>
        </p:txBody>
      </p:sp>
      <p:sp>
        <p:nvSpPr>
          <p:cNvPr id="3" name="Subtitle 2"/>
          <p:cNvSpPr>
            <a:spLocks noGrp="1"/>
          </p:cNvSpPr>
          <p:nvPr>
            <p:ph type="subTitle" idx="1"/>
          </p:nvPr>
        </p:nvSpPr>
        <p:spPr/>
        <p:txBody>
          <a:bodyPr/>
          <a:lstStyle/>
          <a:p>
            <a:r>
              <a:rPr lang="en-US" dirty="0"/>
              <a:t>Beau Wilson, Esq.</a:t>
            </a:r>
          </a:p>
          <a:p>
            <a:r>
              <a:rPr lang="en-US" dirty="0"/>
              <a:t>Hyland Levin Shapiro LLP</a:t>
            </a:r>
          </a:p>
        </p:txBody>
      </p:sp>
    </p:spTree>
    <p:extLst>
      <p:ext uri="{BB962C8B-B14F-4D97-AF65-F5344CB8AC3E}">
        <p14:creationId xmlns:p14="http://schemas.microsoft.com/office/powerpoint/2010/main" val="2413339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C36A2-A6AB-1EBC-F00A-4F4B76F5CE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620207-62C4-CC25-260A-668F16BC7F66}"/>
              </a:ext>
            </a:extLst>
          </p:cNvPr>
          <p:cNvSpPr>
            <a:spLocks noGrp="1"/>
          </p:cNvSpPr>
          <p:nvPr>
            <p:ph type="title"/>
          </p:nvPr>
        </p:nvSpPr>
        <p:spPr/>
        <p:txBody>
          <a:bodyPr/>
          <a:lstStyle/>
          <a:p>
            <a:r>
              <a:rPr lang="en-US" dirty="0"/>
              <a:t>Social Media Guidance (cont.)</a:t>
            </a:r>
          </a:p>
        </p:txBody>
      </p:sp>
      <p:sp>
        <p:nvSpPr>
          <p:cNvPr id="3" name="Content Placeholder 2">
            <a:extLst>
              <a:ext uri="{FF2B5EF4-FFF2-40B4-BE49-F238E27FC236}">
                <a16:creationId xmlns:a16="http://schemas.microsoft.com/office/drawing/2014/main" id="{8A317DCE-CB0A-8A23-29D3-C2E1CA443A34}"/>
              </a:ext>
            </a:extLst>
          </p:cNvPr>
          <p:cNvSpPr>
            <a:spLocks noGrp="1"/>
          </p:cNvSpPr>
          <p:nvPr>
            <p:ph idx="1"/>
          </p:nvPr>
        </p:nvSpPr>
        <p:spPr>
          <a:xfrm>
            <a:off x="701525" y="1488613"/>
            <a:ext cx="8596668" cy="3880773"/>
          </a:xfrm>
        </p:spPr>
        <p:txBody>
          <a:bodyPr>
            <a:normAutofit/>
          </a:bodyPr>
          <a:lstStyle/>
          <a:p>
            <a:r>
              <a:rPr lang="en-US" sz="3000" dirty="0">
                <a:solidFill>
                  <a:schemeClr val="tx1"/>
                </a:solidFill>
              </a:rPr>
              <a:t>Know your Company’s social media policy</a:t>
            </a:r>
          </a:p>
          <a:p>
            <a:pPr algn="l"/>
            <a:r>
              <a:rPr lang="en-US" sz="2400" b="0" i="0" dirty="0">
                <a:solidFill>
                  <a:schemeClr val="tx1"/>
                </a:solidFill>
                <a:effectLst/>
              </a:rPr>
              <a:t>Tell employees:</a:t>
            </a:r>
          </a:p>
          <a:p>
            <a:pPr lvl="1"/>
            <a:r>
              <a:rPr lang="en-US" sz="2200" dirty="0">
                <a:solidFill>
                  <a:schemeClr val="tx1"/>
                </a:solidFill>
              </a:rPr>
              <a:t>Review the social media policy (should be in your handbook and/or shared during onboarding)</a:t>
            </a:r>
          </a:p>
          <a:p>
            <a:pPr lvl="1"/>
            <a:r>
              <a:rPr lang="en-US" sz="2200" dirty="0">
                <a:solidFill>
                  <a:schemeClr val="tx1"/>
                </a:solidFill>
              </a:rPr>
              <a:t>Understand privacy settings</a:t>
            </a:r>
          </a:p>
          <a:p>
            <a:pPr lvl="1"/>
            <a:r>
              <a:rPr lang="en-US" sz="2200" dirty="0">
                <a:solidFill>
                  <a:schemeClr val="tx1"/>
                </a:solidFill>
              </a:rPr>
              <a:t>Pause before you post</a:t>
            </a:r>
          </a:p>
          <a:p>
            <a:pPr lvl="1"/>
            <a:r>
              <a:rPr lang="en-US" sz="2200" dirty="0">
                <a:solidFill>
                  <a:schemeClr val="tx1"/>
                </a:solidFill>
              </a:rPr>
              <a:t>Separate professional and personal profiles</a:t>
            </a:r>
          </a:p>
          <a:p>
            <a:pPr lvl="1"/>
            <a:r>
              <a:rPr lang="en-US" sz="2200" b="0" i="0" dirty="0">
                <a:solidFill>
                  <a:schemeClr val="tx1"/>
                </a:solidFill>
                <a:effectLst/>
              </a:rPr>
              <a:t>Ignoring the guidelines is not </a:t>
            </a:r>
            <a:r>
              <a:rPr lang="en-US" sz="2200" dirty="0">
                <a:solidFill>
                  <a:schemeClr val="tx1"/>
                </a:solidFill>
              </a:rPr>
              <a:t>an excuse</a:t>
            </a:r>
          </a:p>
          <a:p>
            <a:pPr lvl="1"/>
            <a:endParaRPr lang="en-US" sz="2200" b="0" i="0" dirty="0">
              <a:solidFill>
                <a:schemeClr val="tx1"/>
              </a:solidFill>
              <a:effectLst/>
            </a:endParaRPr>
          </a:p>
        </p:txBody>
      </p:sp>
    </p:spTree>
    <p:extLst>
      <p:ext uri="{BB962C8B-B14F-4D97-AF65-F5344CB8AC3E}">
        <p14:creationId xmlns:p14="http://schemas.microsoft.com/office/powerpoint/2010/main" val="74839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CC67DD-3D44-B0EA-6BEF-23AC1BBF10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857AAB-D6A2-C6B1-4165-B6C5E27AFE1C}"/>
              </a:ext>
            </a:extLst>
          </p:cNvPr>
          <p:cNvSpPr>
            <a:spLocks noGrp="1"/>
          </p:cNvSpPr>
          <p:nvPr>
            <p:ph type="title"/>
          </p:nvPr>
        </p:nvSpPr>
        <p:spPr/>
        <p:txBody>
          <a:bodyPr/>
          <a:lstStyle/>
          <a:p>
            <a:r>
              <a:rPr lang="en-US" dirty="0"/>
              <a:t>Social Media Guidance (cont.)</a:t>
            </a:r>
          </a:p>
        </p:txBody>
      </p:sp>
      <p:sp>
        <p:nvSpPr>
          <p:cNvPr id="3" name="Content Placeholder 2">
            <a:extLst>
              <a:ext uri="{FF2B5EF4-FFF2-40B4-BE49-F238E27FC236}">
                <a16:creationId xmlns:a16="http://schemas.microsoft.com/office/drawing/2014/main" id="{3A93466E-EC6D-EF0C-1173-5B83513ED3FF}"/>
              </a:ext>
            </a:extLst>
          </p:cNvPr>
          <p:cNvSpPr>
            <a:spLocks noGrp="1"/>
          </p:cNvSpPr>
          <p:nvPr>
            <p:ph idx="1"/>
          </p:nvPr>
        </p:nvSpPr>
        <p:spPr>
          <a:xfrm>
            <a:off x="701525" y="1488613"/>
            <a:ext cx="8596668" cy="3880773"/>
          </a:xfrm>
        </p:spPr>
        <p:txBody>
          <a:bodyPr>
            <a:normAutofit/>
          </a:bodyPr>
          <a:lstStyle/>
          <a:p>
            <a:r>
              <a:rPr lang="en-US" sz="3000" b="1" dirty="0">
                <a:solidFill>
                  <a:schemeClr val="tx1"/>
                </a:solidFill>
              </a:rPr>
              <a:t>Restrictions that should be in any social media policy</a:t>
            </a:r>
          </a:p>
          <a:p>
            <a:pPr lvl="1"/>
            <a:r>
              <a:rPr lang="en-US" sz="2800" dirty="0">
                <a:solidFill>
                  <a:schemeClr val="tx1"/>
                </a:solidFill>
              </a:rPr>
              <a:t>Derogatory comments</a:t>
            </a:r>
          </a:p>
          <a:p>
            <a:pPr lvl="1"/>
            <a:r>
              <a:rPr lang="en-US" sz="2800" dirty="0">
                <a:solidFill>
                  <a:schemeClr val="tx1"/>
                </a:solidFill>
              </a:rPr>
              <a:t>Offensive or inappropriate content</a:t>
            </a:r>
          </a:p>
          <a:p>
            <a:pPr lvl="1"/>
            <a:r>
              <a:rPr lang="en-US" sz="2800" dirty="0">
                <a:solidFill>
                  <a:schemeClr val="tx1"/>
                </a:solidFill>
              </a:rPr>
              <a:t>Illegal activity</a:t>
            </a:r>
          </a:p>
          <a:p>
            <a:pPr lvl="1"/>
            <a:r>
              <a:rPr lang="en-US" sz="2800" dirty="0">
                <a:solidFill>
                  <a:schemeClr val="tx1"/>
                </a:solidFill>
              </a:rPr>
              <a:t>Unprofessional behavior (may be industry specific)</a:t>
            </a:r>
          </a:p>
          <a:p>
            <a:pPr algn="l"/>
            <a:endParaRPr lang="en-US" sz="2400" b="0" i="0" dirty="0">
              <a:solidFill>
                <a:srgbClr val="58595B"/>
              </a:solidFill>
              <a:effectLst/>
            </a:endParaRPr>
          </a:p>
        </p:txBody>
      </p:sp>
    </p:spTree>
    <p:extLst>
      <p:ext uri="{BB962C8B-B14F-4D97-AF65-F5344CB8AC3E}">
        <p14:creationId xmlns:p14="http://schemas.microsoft.com/office/powerpoint/2010/main" val="136361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810633-0F68-5CC1-BD37-AD3CF235AC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5F802E-403C-51A3-9B8A-EA020666C8C5}"/>
              </a:ext>
            </a:extLst>
          </p:cNvPr>
          <p:cNvSpPr>
            <a:spLocks noGrp="1"/>
          </p:cNvSpPr>
          <p:nvPr>
            <p:ph type="title"/>
          </p:nvPr>
        </p:nvSpPr>
        <p:spPr/>
        <p:txBody>
          <a:bodyPr/>
          <a:lstStyle/>
          <a:p>
            <a:r>
              <a:rPr lang="en-US" dirty="0"/>
              <a:t>Social Media Guidance (cont.)</a:t>
            </a:r>
          </a:p>
        </p:txBody>
      </p:sp>
      <p:sp>
        <p:nvSpPr>
          <p:cNvPr id="3" name="Content Placeholder 2">
            <a:extLst>
              <a:ext uri="{FF2B5EF4-FFF2-40B4-BE49-F238E27FC236}">
                <a16:creationId xmlns:a16="http://schemas.microsoft.com/office/drawing/2014/main" id="{F928D82B-59E6-AE86-F50F-270EB4FA1F7D}"/>
              </a:ext>
            </a:extLst>
          </p:cNvPr>
          <p:cNvSpPr>
            <a:spLocks noGrp="1"/>
          </p:cNvSpPr>
          <p:nvPr>
            <p:ph idx="1"/>
          </p:nvPr>
        </p:nvSpPr>
        <p:spPr>
          <a:xfrm>
            <a:off x="701525" y="1488613"/>
            <a:ext cx="8477644" cy="4759787"/>
          </a:xfrm>
        </p:spPr>
        <p:txBody>
          <a:bodyPr>
            <a:normAutofit/>
          </a:bodyPr>
          <a:lstStyle/>
          <a:p>
            <a:pPr algn="l"/>
            <a:r>
              <a:rPr lang="en-US" sz="2400" b="0" i="0" dirty="0">
                <a:solidFill>
                  <a:schemeClr val="tx1"/>
                </a:solidFill>
                <a:effectLst/>
              </a:rPr>
              <a:t>Exceptions: </a:t>
            </a:r>
            <a:r>
              <a:rPr lang="en-US" sz="2400" b="0" i="1" dirty="0">
                <a:solidFill>
                  <a:schemeClr val="tx1"/>
                </a:solidFill>
                <a:effectLst/>
              </a:rPr>
              <a:t>Concerted Activity</a:t>
            </a:r>
          </a:p>
          <a:p>
            <a:pPr lvl="1"/>
            <a:r>
              <a:rPr lang="en-US" sz="2200" dirty="0">
                <a:solidFill>
                  <a:schemeClr val="tx1"/>
                </a:solidFill>
              </a:rPr>
              <a:t>NLRA details that employers cannot discipline non-supervisory employees who act with co-workers to address work-related issues</a:t>
            </a:r>
          </a:p>
          <a:p>
            <a:pPr lvl="1"/>
            <a:r>
              <a:rPr lang="en-US" sz="2200" b="0" i="0" dirty="0">
                <a:solidFill>
                  <a:schemeClr val="tx1"/>
                </a:solidFill>
                <a:effectLst/>
              </a:rPr>
              <a:t>I.e. talking with each other about wages, benefits, working conditions, etc.</a:t>
            </a:r>
          </a:p>
          <a:p>
            <a:r>
              <a:rPr lang="en-US" sz="2400" b="0" i="0" dirty="0">
                <a:solidFill>
                  <a:schemeClr val="tx1"/>
                </a:solidFill>
                <a:effectLst/>
              </a:rPr>
              <a:t>Conscientious Employee Protection Act (CEPA)</a:t>
            </a:r>
          </a:p>
          <a:p>
            <a:pPr lvl="1"/>
            <a:r>
              <a:rPr lang="en-US" sz="2200" dirty="0">
                <a:solidFill>
                  <a:schemeClr val="tx1"/>
                </a:solidFill>
              </a:rPr>
              <a:t>Cannot discipline an employee for complaining about discrimination or harassment AND cannot retaliate for an employee’s objection to what he/she “reasonably believes” is a fraudulent, illegal, criminal, etc. activity</a:t>
            </a:r>
            <a:endParaRPr lang="en-US" sz="2200" b="0" i="0" dirty="0">
              <a:solidFill>
                <a:schemeClr val="tx1"/>
              </a:solidFill>
              <a:effectLst/>
            </a:endParaRPr>
          </a:p>
        </p:txBody>
      </p:sp>
    </p:spTree>
    <p:extLst>
      <p:ext uri="{BB962C8B-B14F-4D97-AF65-F5344CB8AC3E}">
        <p14:creationId xmlns:p14="http://schemas.microsoft.com/office/powerpoint/2010/main" val="691052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AEEAE6E-AC38-4988-A664-7D431EBD0F02}"/>
              </a:ext>
            </a:extLst>
          </p:cNvPr>
          <p:cNvSpPr>
            <a:spLocks noGrp="1"/>
          </p:cNvSpPr>
          <p:nvPr>
            <p:ph type="title"/>
          </p:nvPr>
        </p:nvSpPr>
        <p:spPr>
          <a:xfrm>
            <a:off x="677335" y="723973"/>
            <a:ext cx="8596668" cy="2595460"/>
          </a:xfrm>
        </p:spPr>
        <p:txBody>
          <a:bodyPr/>
          <a:lstStyle/>
          <a:p>
            <a:r>
              <a:rPr lang="en-US" dirty="0"/>
              <a:t>Questions?</a:t>
            </a:r>
          </a:p>
        </p:txBody>
      </p:sp>
      <p:sp>
        <p:nvSpPr>
          <p:cNvPr id="7" name="Text Placeholder 6">
            <a:extLst>
              <a:ext uri="{FF2B5EF4-FFF2-40B4-BE49-F238E27FC236}">
                <a16:creationId xmlns:a16="http://schemas.microsoft.com/office/drawing/2014/main" id="{449BFDF2-B960-435C-BFDA-892BD0FE7809}"/>
              </a:ext>
            </a:extLst>
          </p:cNvPr>
          <p:cNvSpPr>
            <a:spLocks noGrp="1"/>
          </p:cNvSpPr>
          <p:nvPr>
            <p:ph type="body" idx="1"/>
          </p:nvPr>
        </p:nvSpPr>
        <p:spPr>
          <a:xfrm>
            <a:off x="777638" y="3538567"/>
            <a:ext cx="8596668" cy="2595460"/>
          </a:xfrm>
        </p:spPr>
        <p:txBody>
          <a:bodyPr>
            <a:normAutofit/>
          </a:bodyPr>
          <a:lstStyle/>
          <a:p>
            <a:pPr algn="ctr"/>
            <a:r>
              <a:rPr lang="en-US" sz="2400" dirty="0"/>
              <a:t>Beau Wilson</a:t>
            </a:r>
          </a:p>
          <a:p>
            <a:pPr algn="ctr"/>
            <a:r>
              <a:rPr lang="en-US" sz="2400" dirty="0">
                <a:hlinkClick r:id="rId2"/>
              </a:rPr>
              <a:t>Wilson@hylandlevin.com</a:t>
            </a:r>
            <a:endParaRPr lang="en-US" sz="2400" dirty="0"/>
          </a:p>
          <a:p>
            <a:pPr algn="ctr"/>
            <a:r>
              <a:rPr lang="en-US" sz="2400" dirty="0"/>
              <a:t>856-355-2931</a:t>
            </a:r>
          </a:p>
        </p:txBody>
      </p:sp>
    </p:spTree>
    <p:extLst>
      <p:ext uri="{BB962C8B-B14F-4D97-AF65-F5344CB8AC3E}">
        <p14:creationId xmlns:p14="http://schemas.microsoft.com/office/powerpoint/2010/main" val="201538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sp>
          <p:nvSpPr>
            <p:cNvPr id="36"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1" name="Straight Connector 10">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2C9E8FEC-439D-8EC6-C67D-C214D813AD68}"/>
              </a:ext>
            </a:extLst>
          </p:cNvPr>
          <p:cNvSpPr>
            <a:spLocks noGrp="1"/>
          </p:cNvSpPr>
          <p:nvPr>
            <p:ph type="title"/>
          </p:nvPr>
        </p:nvSpPr>
        <p:spPr>
          <a:xfrm>
            <a:off x="985969" y="4553712"/>
            <a:ext cx="8288032" cy="1096316"/>
          </a:xfrm>
        </p:spPr>
        <p:txBody>
          <a:bodyPr vert="horz" lIns="91440" tIns="45720" rIns="91440" bIns="45720" rtlCol="0" anchor="b">
            <a:normAutofit fontScale="90000"/>
          </a:bodyPr>
          <a:lstStyle/>
          <a:p>
            <a:pPr algn="ctr"/>
            <a:r>
              <a:rPr lang="en-US" sz="4800" dirty="0"/>
              <a:t>Topic: Speech</a:t>
            </a:r>
            <a:br>
              <a:rPr lang="en-US" sz="4800" dirty="0"/>
            </a:br>
            <a:br>
              <a:rPr lang="en-US" sz="4800" dirty="0"/>
            </a:br>
            <a:r>
              <a:rPr lang="en-US" sz="4800" dirty="0"/>
              <a:t>New Jersey’s Expansion of Employer Speech </a:t>
            </a:r>
            <a:br>
              <a:rPr lang="en-US" sz="4800" dirty="0"/>
            </a:br>
            <a:r>
              <a:rPr lang="en-US" sz="4800" dirty="0"/>
              <a:t>&amp;</a:t>
            </a:r>
            <a:br>
              <a:rPr lang="en-US" sz="4800" dirty="0"/>
            </a:br>
            <a:r>
              <a:rPr lang="en-US" sz="4800" dirty="0"/>
              <a:t> Social Media Posts</a:t>
            </a:r>
          </a:p>
        </p:txBody>
      </p:sp>
    </p:spTree>
    <p:extLst>
      <p:ext uri="{BB962C8B-B14F-4D97-AF65-F5344CB8AC3E}">
        <p14:creationId xmlns:p14="http://schemas.microsoft.com/office/powerpoint/2010/main" val="2966937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50A16-307A-BCD5-5FE9-28CD1836BC23}"/>
              </a:ext>
            </a:extLst>
          </p:cNvPr>
          <p:cNvSpPr>
            <a:spLocks noGrp="1"/>
          </p:cNvSpPr>
          <p:nvPr>
            <p:ph type="title"/>
          </p:nvPr>
        </p:nvSpPr>
        <p:spPr/>
        <p:txBody>
          <a:bodyPr/>
          <a:lstStyle/>
          <a:p>
            <a:r>
              <a:rPr lang="en-US" dirty="0"/>
              <a:t>Captive Audience Restrictions</a:t>
            </a:r>
          </a:p>
        </p:txBody>
      </p:sp>
      <p:sp>
        <p:nvSpPr>
          <p:cNvPr id="3" name="Content Placeholder 2">
            <a:extLst>
              <a:ext uri="{FF2B5EF4-FFF2-40B4-BE49-F238E27FC236}">
                <a16:creationId xmlns:a16="http://schemas.microsoft.com/office/drawing/2014/main" id="{1D39E9B9-EA04-FFF5-1DE4-F2B672B7DD6F}"/>
              </a:ext>
            </a:extLst>
          </p:cNvPr>
          <p:cNvSpPr>
            <a:spLocks noGrp="1"/>
          </p:cNvSpPr>
          <p:nvPr>
            <p:ph idx="1"/>
          </p:nvPr>
        </p:nvSpPr>
        <p:spPr>
          <a:xfrm>
            <a:off x="677334" y="1564970"/>
            <a:ext cx="8596668" cy="4478021"/>
          </a:xfrm>
        </p:spPr>
        <p:txBody>
          <a:bodyPr>
            <a:normAutofit/>
          </a:bodyPr>
          <a:lstStyle/>
          <a:p>
            <a:pPr algn="l"/>
            <a:r>
              <a:rPr lang="en-US" sz="3000" dirty="0">
                <a:solidFill>
                  <a:schemeClr val="tx1"/>
                </a:solidFill>
              </a:rPr>
              <a:t>September 3, 2025 Gov. Murphy signed into law certain restrictions on employer’s “Captive Audience” meetings</a:t>
            </a:r>
          </a:p>
          <a:p>
            <a:pPr algn="l"/>
            <a:r>
              <a:rPr lang="en-US" sz="3000" dirty="0">
                <a:solidFill>
                  <a:schemeClr val="tx1"/>
                </a:solidFill>
              </a:rPr>
              <a:t>Questions:</a:t>
            </a:r>
          </a:p>
          <a:p>
            <a:pPr lvl="1"/>
            <a:r>
              <a:rPr lang="en-US" sz="2800" dirty="0">
                <a:solidFill>
                  <a:schemeClr val="tx1"/>
                </a:solidFill>
              </a:rPr>
              <a:t>What is a “Captive Audience” meeting?</a:t>
            </a:r>
          </a:p>
          <a:p>
            <a:pPr lvl="1"/>
            <a:r>
              <a:rPr lang="en-US" sz="2800" dirty="0">
                <a:solidFill>
                  <a:schemeClr val="tx1"/>
                </a:solidFill>
              </a:rPr>
              <a:t>What are employers prohibited from requiring?</a:t>
            </a:r>
          </a:p>
          <a:p>
            <a:pPr lvl="1"/>
            <a:r>
              <a:rPr lang="en-US" sz="2800" dirty="0">
                <a:solidFill>
                  <a:schemeClr val="tx1"/>
                </a:solidFill>
              </a:rPr>
              <a:t>What can employers still do?</a:t>
            </a:r>
            <a:endParaRPr lang="en-US" sz="1800" dirty="0">
              <a:solidFill>
                <a:schemeClr val="tx1"/>
              </a:solidFill>
            </a:endParaRPr>
          </a:p>
          <a:p>
            <a:endParaRPr lang="en-US" sz="1800" dirty="0"/>
          </a:p>
        </p:txBody>
      </p:sp>
    </p:spTree>
    <p:extLst>
      <p:ext uri="{BB962C8B-B14F-4D97-AF65-F5344CB8AC3E}">
        <p14:creationId xmlns:p14="http://schemas.microsoft.com/office/powerpoint/2010/main" val="1848749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B80A2-BCB5-98EF-D550-B5AB811B17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4B726D-F48C-3334-2765-9C2CE55F005B}"/>
              </a:ext>
            </a:extLst>
          </p:cNvPr>
          <p:cNvSpPr>
            <a:spLocks noGrp="1"/>
          </p:cNvSpPr>
          <p:nvPr>
            <p:ph type="title"/>
          </p:nvPr>
        </p:nvSpPr>
        <p:spPr/>
        <p:txBody>
          <a:bodyPr/>
          <a:lstStyle/>
          <a:p>
            <a:r>
              <a:rPr lang="en-US" dirty="0"/>
              <a:t>Captive Audience Restrictions (cont.)</a:t>
            </a:r>
          </a:p>
        </p:txBody>
      </p:sp>
      <p:sp>
        <p:nvSpPr>
          <p:cNvPr id="4" name="Content Placeholder 3">
            <a:extLst>
              <a:ext uri="{FF2B5EF4-FFF2-40B4-BE49-F238E27FC236}">
                <a16:creationId xmlns:a16="http://schemas.microsoft.com/office/drawing/2014/main" id="{EDD3C74E-B7D1-4811-B15D-FB4899A8951B}"/>
              </a:ext>
            </a:extLst>
          </p:cNvPr>
          <p:cNvSpPr>
            <a:spLocks noGrp="1"/>
          </p:cNvSpPr>
          <p:nvPr>
            <p:ph idx="1"/>
          </p:nvPr>
        </p:nvSpPr>
        <p:spPr/>
        <p:txBody>
          <a:bodyPr/>
          <a:lstStyle/>
          <a:p>
            <a:endParaRPr lang="en-US"/>
          </a:p>
        </p:txBody>
      </p:sp>
      <p:pic>
        <p:nvPicPr>
          <p:cNvPr id="2052" name="Picture 4" descr="How to look interested in a boring meeting - BBC News">
            <a:extLst>
              <a:ext uri="{FF2B5EF4-FFF2-40B4-BE49-F238E27FC236}">
                <a16:creationId xmlns:a16="http://schemas.microsoft.com/office/drawing/2014/main" id="{D82CEAB5-D754-4B02-1C94-5C5A954A69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833562"/>
            <a:ext cx="7848600" cy="4414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67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D75266-8B53-A81A-7E8A-A05CDA2988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D39899-8F9C-91F9-3D72-66A36F072A65}"/>
              </a:ext>
            </a:extLst>
          </p:cNvPr>
          <p:cNvSpPr>
            <a:spLocks noGrp="1"/>
          </p:cNvSpPr>
          <p:nvPr>
            <p:ph type="title"/>
          </p:nvPr>
        </p:nvSpPr>
        <p:spPr/>
        <p:txBody>
          <a:bodyPr/>
          <a:lstStyle/>
          <a:p>
            <a:r>
              <a:rPr lang="en-US" dirty="0"/>
              <a:t>Captive Audience Restrictions (cont.)</a:t>
            </a:r>
          </a:p>
        </p:txBody>
      </p:sp>
      <p:sp>
        <p:nvSpPr>
          <p:cNvPr id="3" name="Content Placeholder 2">
            <a:extLst>
              <a:ext uri="{FF2B5EF4-FFF2-40B4-BE49-F238E27FC236}">
                <a16:creationId xmlns:a16="http://schemas.microsoft.com/office/drawing/2014/main" id="{226F0746-C7BA-E9E0-1B1D-73F5F8E910B1}"/>
              </a:ext>
            </a:extLst>
          </p:cNvPr>
          <p:cNvSpPr>
            <a:spLocks noGrp="1"/>
          </p:cNvSpPr>
          <p:nvPr>
            <p:ph idx="1"/>
          </p:nvPr>
        </p:nvSpPr>
        <p:spPr>
          <a:xfrm>
            <a:off x="677334" y="1564970"/>
            <a:ext cx="8596668" cy="4478021"/>
          </a:xfrm>
        </p:spPr>
        <p:txBody>
          <a:bodyPr>
            <a:normAutofit fontScale="92500" lnSpcReduction="20000"/>
          </a:bodyPr>
          <a:lstStyle/>
          <a:p>
            <a:r>
              <a:rPr lang="en-US" sz="3500" dirty="0">
                <a:solidFill>
                  <a:schemeClr val="tx1"/>
                </a:solidFill>
              </a:rPr>
              <a:t>What is it?</a:t>
            </a:r>
          </a:p>
          <a:p>
            <a:pPr lvl="1"/>
            <a:r>
              <a:rPr lang="en-US" sz="2800" dirty="0">
                <a:solidFill>
                  <a:schemeClr val="tx1"/>
                </a:solidFill>
              </a:rPr>
              <a:t>A captive audience meeting is a mandatory meeting held during working hours, organized by an employer</a:t>
            </a:r>
          </a:p>
          <a:p>
            <a:r>
              <a:rPr lang="en-US" sz="3500" dirty="0">
                <a:solidFill>
                  <a:schemeClr val="tx1"/>
                </a:solidFill>
              </a:rPr>
              <a:t>What is prohibited?</a:t>
            </a:r>
          </a:p>
          <a:p>
            <a:pPr lvl="1"/>
            <a:r>
              <a:rPr lang="en-US" sz="2800" dirty="0">
                <a:solidFill>
                  <a:schemeClr val="tx1"/>
                </a:solidFill>
              </a:rPr>
              <a:t>Cannot require attendance for meetings that involve:</a:t>
            </a:r>
          </a:p>
          <a:p>
            <a:pPr lvl="2"/>
            <a:r>
              <a:rPr lang="en-US" sz="2100" dirty="0">
                <a:solidFill>
                  <a:schemeClr val="tx1"/>
                </a:solidFill>
              </a:rPr>
              <a:t>Religious matters</a:t>
            </a:r>
          </a:p>
          <a:p>
            <a:pPr lvl="2"/>
            <a:r>
              <a:rPr lang="en-US" sz="2100" dirty="0">
                <a:solidFill>
                  <a:schemeClr val="tx1"/>
                </a:solidFill>
              </a:rPr>
              <a:t>Political matters (expanded definition)</a:t>
            </a:r>
          </a:p>
          <a:p>
            <a:pPr lvl="2"/>
            <a:r>
              <a:rPr lang="en-US" sz="2100" dirty="0">
                <a:solidFill>
                  <a:schemeClr val="tx1"/>
                </a:solidFill>
              </a:rPr>
              <a:t>Decisions about whether to fight against, join, support, etc. labor unions or other associations</a:t>
            </a:r>
          </a:p>
          <a:p>
            <a:endParaRPr lang="en-US" sz="2400" dirty="0"/>
          </a:p>
          <a:p>
            <a:pPr lvl="1"/>
            <a:endParaRPr lang="en-US" dirty="0"/>
          </a:p>
        </p:txBody>
      </p:sp>
    </p:spTree>
    <p:extLst>
      <p:ext uri="{BB962C8B-B14F-4D97-AF65-F5344CB8AC3E}">
        <p14:creationId xmlns:p14="http://schemas.microsoft.com/office/powerpoint/2010/main" val="1364787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FFBA5A-BD43-8D9C-D159-A8A60A135C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3B45DA-43D8-2561-DBCD-5B2D33325554}"/>
              </a:ext>
            </a:extLst>
          </p:cNvPr>
          <p:cNvSpPr>
            <a:spLocks noGrp="1"/>
          </p:cNvSpPr>
          <p:nvPr>
            <p:ph type="title"/>
          </p:nvPr>
        </p:nvSpPr>
        <p:spPr/>
        <p:txBody>
          <a:bodyPr/>
          <a:lstStyle/>
          <a:p>
            <a:r>
              <a:rPr lang="en-US" dirty="0"/>
              <a:t>Captive Audience Restrictions (cont.)</a:t>
            </a:r>
          </a:p>
        </p:txBody>
      </p:sp>
      <p:sp>
        <p:nvSpPr>
          <p:cNvPr id="3" name="Content Placeholder 2">
            <a:extLst>
              <a:ext uri="{FF2B5EF4-FFF2-40B4-BE49-F238E27FC236}">
                <a16:creationId xmlns:a16="http://schemas.microsoft.com/office/drawing/2014/main" id="{BA1A0D85-33B1-69FD-496A-3189B0B0E900}"/>
              </a:ext>
            </a:extLst>
          </p:cNvPr>
          <p:cNvSpPr>
            <a:spLocks noGrp="1"/>
          </p:cNvSpPr>
          <p:nvPr>
            <p:ph idx="1"/>
          </p:nvPr>
        </p:nvSpPr>
        <p:spPr>
          <a:xfrm>
            <a:off x="677334" y="1564970"/>
            <a:ext cx="8596668" cy="4478021"/>
          </a:xfrm>
        </p:spPr>
        <p:txBody>
          <a:bodyPr>
            <a:normAutofit lnSpcReduction="10000"/>
          </a:bodyPr>
          <a:lstStyle/>
          <a:p>
            <a:r>
              <a:rPr lang="en-US" sz="2500" dirty="0">
                <a:solidFill>
                  <a:schemeClr val="tx1"/>
                </a:solidFill>
              </a:rPr>
              <a:t>What do employers need to know</a:t>
            </a:r>
          </a:p>
          <a:p>
            <a:pPr lvl="1"/>
            <a:r>
              <a:rPr lang="en-US" sz="1800" dirty="0">
                <a:solidFill>
                  <a:schemeClr val="tx1"/>
                </a:solidFill>
              </a:rPr>
              <a:t>Cannot mandate attendance for these meetings or take any adverse action against an employee who does not voluntarily attend</a:t>
            </a:r>
          </a:p>
          <a:p>
            <a:pPr lvl="1"/>
            <a:r>
              <a:rPr lang="en-US" sz="1800" dirty="0">
                <a:solidFill>
                  <a:schemeClr val="tx1"/>
                </a:solidFill>
              </a:rPr>
              <a:t>Posting requirement (no flyer yet)</a:t>
            </a:r>
          </a:p>
          <a:p>
            <a:pPr lvl="1"/>
            <a:r>
              <a:rPr lang="en-US" sz="1800" dirty="0">
                <a:solidFill>
                  <a:schemeClr val="tx1"/>
                </a:solidFill>
              </a:rPr>
              <a:t>Act goes into effect in December 2025</a:t>
            </a:r>
            <a:endParaRPr lang="en-US" dirty="0">
              <a:solidFill>
                <a:schemeClr val="tx1"/>
              </a:solidFill>
            </a:endParaRPr>
          </a:p>
          <a:p>
            <a:r>
              <a:rPr lang="en-US" sz="2500" dirty="0">
                <a:solidFill>
                  <a:schemeClr val="tx1"/>
                </a:solidFill>
              </a:rPr>
              <a:t>Interaction with the NLRA</a:t>
            </a:r>
          </a:p>
          <a:p>
            <a:pPr lvl="1"/>
            <a:r>
              <a:rPr lang="en-US" sz="1800" dirty="0">
                <a:solidFill>
                  <a:schemeClr val="tx1"/>
                </a:solidFill>
              </a:rPr>
              <a:t>2024 the NLRB changed position and now prohibits captive audience meetings (with certain exceptions)</a:t>
            </a:r>
          </a:p>
          <a:p>
            <a:pPr lvl="1"/>
            <a:r>
              <a:rPr lang="en-US" sz="1800" dirty="0">
                <a:solidFill>
                  <a:schemeClr val="tx1"/>
                </a:solidFill>
              </a:rPr>
              <a:t>February 2025, NLRB’s general counsel issued a memorandum, which provided the opinion that a prohibition on captive audience meeting was unlawful</a:t>
            </a:r>
          </a:p>
          <a:p>
            <a:pPr lvl="1"/>
            <a:r>
              <a:rPr lang="en-US" sz="1800" dirty="0">
                <a:solidFill>
                  <a:schemeClr val="tx1"/>
                </a:solidFill>
              </a:rPr>
              <a:t>Spoiler: more confusion to come with possible preemption doctrine</a:t>
            </a:r>
          </a:p>
        </p:txBody>
      </p:sp>
    </p:spTree>
    <p:extLst>
      <p:ext uri="{BB962C8B-B14F-4D97-AF65-F5344CB8AC3E}">
        <p14:creationId xmlns:p14="http://schemas.microsoft.com/office/powerpoint/2010/main" val="3482854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E8D04D-1D26-31E7-9957-FA4BA2ACA8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FED988-4106-604B-8474-89762D9C2D30}"/>
              </a:ext>
            </a:extLst>
          </p:cNvPr>
          <p:cNvSpPr>
            <a:spLocks noGrp="1"/>
          </p:cNvSpPr>
          <p:nvPr>
            <p:ph type="title"/>
          </p:nvPr>
        </p:nvSpPr>
        <p:spPr/>
        <p:txBody>
          <a:bodyPr/>
          <a:lstStyle/>
          <a:p>
            <a:r>
              <a:rPr lang="en-US" dirty="0"/>
              <a:t>Social Media Guidance</a:t>
            </a:r>
          </a:p>
        </p:txBody>
      </p:sp>
      <p:sp>
        <p:nvSpPr>
          <p:cNvPr id="3" name="Content Placeholder 2">
            <a:extLst>
              <a:ext uri="{FF2B5EF4-FFF2-40B4-BE49-F238E27FC236}">
                <a16:creationId xmlns:a16="http://schemas.microsoft.com/office/drawing/2014/main" id="{F2AABA7C-15BC-62C5-9A52-8147C87F304C}"/>
              </a:ext>
            </a:extLst>
          </p:cNvPr>
          <p:cNvSpPr>
            <a:spLocks noGrp="1"/>
          </p:cNvSpPr>
          <p:nvPr>
            <p:ph idx="1"/>
          </p:nvPr>
        </p:nvSpPr>
        <p:spPr>
          <a:xfrm>
            <a:off x="701525" y="1488613"/>
            <a:ext cx="8572477" cy="4923910"/>
          </a:xfrm>
        </p:spPr>
        <p:txBody>
          <a:bodyPr>
            <a:normAutofit/>
          </a:bodyPr>
          <a:lstStyle/>
          <a:p>
            <a:pPr algn="l"/>
            <a:r>
              <a:rPr lang="en-US" sz="2400" b="0" i="0" dirty="0">
                <a:solidFill>
                  <a:schemeClr val="tx1"/>
                </a:solidFill>
                <a:effectLst/>
              </a:rPr>
              <a:t>Can an employee who work at a private employer make the following post without fear of an adverse action (real life examples):</a:t>
            </a:r>
          </a:p>
          <a:p>
            <a:pPr lvl="1"/>
            <a:r>
              <a:rPr lang="en-US" sz="2200" dirty="0">
                <a:solidFill>
                  <a:schemeClr val="tx1"/>
                </a:solidFill>
              </a:rPr>
              <a:t>Posting antisemitic remarks suggesting support of the Holocaust</a:t>
            </a:r>
          </a:p>
          <a:p>
            <a:pPr lvl="1"/>
            <a:r>
              <a:rPr lang="en-US" sz="2200" b="0" i="0" dirty="0">
                <a:solidFill>
                  <a:schemeClr val="tx1"/>
                </a:solidFill>
                <a:effectLst/>
              </a:rPr>
              <a:t>Posting </a:t>
            </a:r>
            <a:r>
              <a:rPr lang="en-US" sz="2200" dirty="0">
                <a:solidFill>
                  <a:schemeClr val="tx1"/>
                </a:solidFill>
              </a:rPr>
              <a:t>remarks about Chief Justice Roberts and how his “life needs to be shortened” after SCOTUS upheld vaccine mandates</a:t>
            </a:r>
          </a:p>
          <a:p>
            <a:pPr lvl="1"/>
            <a:r>
              <a:rPr lang="en-US" sz="2200" b="0" i="0" dirty="0">
                <a:solidFill>
                  <a:schemeClr val="tx1"/>
                </a:solidFill>
                <a:effectLst/>
              </a:rPr>
              <a:t>Posting </a:t>
            </a:r>
            <a:r>
              <a:rPr lang="en-US" sz="2200" dirty="0">
                <a:solidFill>
                  <a:schemeClr val="tx1"/>
                </a:solidFill>
              </a:rPr>
              <a:t>remarks about how the failed assassination attempt on then former President Trump was a “disappointment”</a:t>
            </a:r>
          </a:p>
          <a:p>
            <a:pPr lvl="1"/>
            <a:r>
              <a:rPr lang="en-US" sz="2200" b="0" i="0" dirty="0">
                <a:solidFill>
                  <a:schemeClr val="tx1"/>
                </a:solidFill>
                <a:effectLst/>
              </a:rPr>
              <a:t>Video of an individual describing himself as a fascist</a:t>
            </a:r>
          </a:p>
        </p:txBody>
      </p:sp>
    </p:spTree>
    <p:extLst>
      <p:ext uri="{BB962C8B-B14F-4D97-AF65-F5344CB8AC3E}">
        <p14:creationId xmlns:p14="http://schemas.microsoft.com/office/powerpoint/2010/main" val="208716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BD353-EDC7-9FB3-FB5B-F580A02CB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B07A-6850-82A0-849B-8C8C2C0A7C28}"/>
              </a:ext>
            </a:extLst>
          </p:cNvPr>
          <p:cNvSpPr>
            <a:spLocks noGrp="1"/>
          </p:cNvSpPr>
          <p:nvPr>
            <p:ph type="title"/>
          </p:nvPr>
        </p:nvSpPr>
        <p:spPr/>
        <p:txBody>
          <a:bodyPr/>
          <a:lstStyle/>
          <a:p>
            <a:r>
              <a:rPr lang="en-US" dirty="0"/>
              <a:t>Social Media Guidance (cont.)</a:t>
            </a:r>
          </a:p>
        </p:txBody>
      </p:sp>
      <p:pic>
        <p:nvPicPr>
          <p:cNvPr id="4" name="Picture 2" descr="First Amendment Rights at Work - Are There Any?">
            <a:extLst>
              <a:ext uri="{FF2B5EF4-FFF2-40B4-BE49-F238E27FC236}">
                <a16:creationId xmlns:a16="http://schemas.microsoft.com/office/drawing/2014/main" id="{8E943245-7A93-ADB7-97B6-68F0D80BBEAA}"/>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 r="-158" b="17634"/>
          <a:stretch>
            <a:fillRect/>
          </a:stretch>
        </p:blipFill>
        <p:spPr bwMode="auto">
          <a:xfrm>
            <a:off x="1701428" y="1489075"/>
            <a:ext cx="6596806"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3656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406A98-5548-D7D0-5E79-76E3631286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16E146-911A-8275-46D6-55AF4E8893F3}"/>
              </a:ext>
            </a:extLst>
          </p:cNvPr>
          <p:cNvSpPr>
            <a:spLocks noGrp="1"/>
          </p:cNvSpPr>
          <p:nvPr>
            <p:ph type="title"/>
          </p:nvPr>
        </p:nvSpPr>
        <p:spPr/>
        <p:txBody>
          <a:bodyPr/>
          <a:lstStyle/>
          <a:p>
            <a:r>
              <a:rPr lang="en-US" dirty="0"/>
              <a:t>Social Media Guidance (cont.)</a:t>
            </a:r>
          </a:p>
        </p:txBody>
      </p:sp>
      <p:sp>
        <p:nvSpPr>
          <p:cNvPr id="3" name="Content Placeholder 2">
            <a:extLst>
              <a:ext uri="{FF2B5EF4-FFF2-40B4-BE49-F238E27FC236}">
                <a16:creationId xmlns:a16="http://schemas.microsoft.com/office/drawing/2014/main" id="{CADCDA6F-CB97-2F79-B38B-33FF688630D3}"/>
              </a:ext>
            </a:extLst>
          </p:cNvPr>
          <p:cNvSpPr>
            <a:spLocks noGrp="1"/>
          </p:cNvSpPr>
          <p:nvPr>
            <p:ph idx="1"/>
          </p:nvPr>
        </p:nvSpPr>
        <p:spPr>
          <a:xfrm>
            <a:off x="701525" y="1488613"/>
            <a:ext cx="8596668" cy="4841849"/>
          </a:xfrm>
        </p:spPr>
        <p:txBody>
          <a:bodyPr>
            <a:normAutofit/>
          </a:bodyPr>
          <a:lstStyle/>
          <a:p>
            <a:pPr algn="l"/>
            <a:r>
              <a:rPr lang="en-US" sz="2400" b="0" i="0" dirty="0">
                <a:solidFill>
                  <a:schemeClr val="tx1"/>
                </a:solidFill>
                <a:effectLst/>
              </a:rPr>
              <a:t>At-will employment means an employer can terminate you for any reason – or no reason at all</a:t>
            </a:r>
          </a:p>
          <a:p>
            <a:pPr lvl="1"/>
            <a:r>
              <a:rPr lang="en-US" sz="2200" dirty="0">
                <a:solidFill>
                  <a:schemeClr val="tx1"/>
                </a:solidFill>
              </a:rPr>
              <a:t>Is that the reality in New Jersey?</a:t>
            </a:r>
          </a:p>
          <a:p>
            <a:r>
              <a:rPr lang="en-US" sz="2400" b="0" i="0" dirty="0">
                <a:solidFill>
                  <a:schemeClr val="tx1"/>
                </a:solidFill>
                <a:effectLst/>
              </a:rPr>
              <a:t>Employers are allowed to take </a:t>
            </a:r>
            <a:r>
              <a:rPr lang="en-US" sz="2400" dirty="0">
                <a:solidFill>
                  <a:schemeClr val="tx1"/>
                </a:solidFill>
              </a:rPr>
              <a:t>action if your social media posts:</a:t>
            </a:r>
          </a:p>
          <a:p>
            <a:pPr lvl="1"/>
            <a:r>
              <a:rPr lang="en-US" sz="2200" dirty="0">
                <a:solidFill>
                  <a:schemeClr val="tx1"/>
                </a:solidFill>
              </a:rPr>
              <a:t>Conflict with your employer’s values</a:t>
            </a:r>
          </a:p>
          <a:p>
            <a:pPr lvl="1"/>
            <a:r>
              <a:rPr lang="en-US" sz="2200" dirty="0">
                <a:solidFill>
                  <a:schemeClr val="tx1"/>
                </a:solidFill>
              </a:rPr>
              <a:t>Threaten the company’s reputation</a:t>
            </a:r>
          </a:p>
          <a:p>
            <a:pPr lvl="1"/>
            <a:r>
              <a:rPr lang="en-US" sz="2200" dirty="0">
                <a:solidFill>
                  <a:schemeClr val="tx1"/>
                </a:solidFill>
              </a:rPr>
              <a:t>Suggest behavior that could harm workplace productivity</a:t>
            </a:r>
          </a:p>
          <a:p>
            <a:r>
              <a:rPr lang="en-US" sz="2400" dirty="0">
                <a:solidFill>
                  <a:schemeClr val="tx1"/>
                </a:solidFill>
              </a:rPr>
              <a:t>Posts that could harm reputation, harm relationships with clients, or indicate unprofessional conduct may serve as grounds for disciplinary action</a:t>
            </a:r>
          </a:p>
          <a:p>
            <a:pPr lvl="1"/>
            <a:endParaRPr lang="en-US" sz="2200" b="0" i="0" dirty="0">
              <a:solidFill>
                <a:schemeClr val="tx1"/>
              </a:solidFill>
              <a:effectLst/>
            </a:endParaRPr>
          </a:p>
        </p:txBody>
      </p:sp>
    </p:spTree>
    <p:extLst>
      <p:ext uri="{BB962C8B-B14F-4D97-AF65-F5344CB8AC3E}">
        <p14:creationId xmlns:p14="http://schemas.microsoft.com/office/powerpoint/2010/main" val="381430675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241</TotalTime>
  <Words>659</Words>
  <Application>Microsoft Office PowerPoint</Application>
  <PresentationFormat>Widescreen</PresentationFormat>
  <Paragraphs>81</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DIN Regular</vt:lpstr>
      <vt:lpstr>Trebuchet MS</vt:lpstr>
      <vt:lpstr>Wingdings 3</vt:lpstr>
      <vt:lpstr>Facet</vt:lpstr>
      <vt:lpstr>HRA LEGAL UPDATE September 18, 2025</vt:lpstr>
      <vt:lpstr>Topic: Speech  New Jersey’s Expansion of Employer Speech  &amp;  Social Media Posts</vt:lpstr>
      <vt:lpstr>Captive Audience Restrictions</vt:lpstr>
      <vt:lpstr>Captive Audience Restrictions (cont.)</vt:lpstr>
      <vt:lpstr>Captive Audience Restrictions (cont.)</vt:lpstr>
      <vt:lpstr>Captive Audience Restrictions (cont.)</vt:lpstr>
      <vt:lpstr>Social Media Guidance</vt:lpstr>
      <vt:lpstr>Social Media Guidance (cont.)</vt:lpstr>
      <vt:lpstr>Social Media Guidance (cont.)</vt:lpstr>
      <vt:lpstr>Social Media Guidance (cont.)</vt:lpstr>
      <vt:lpstr>Social Media Guidance (cont.)</vt:lpstr>
      <vt:lpstr>Social Media Guidance (cont.)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 Asselta</dc:creator>
  <cp:lastModifiedBy>Carol Asselta</cp:lastModifiedBy>
  <cp:revision>10</cp:revision>
  <dcterms:created xsi:type="dcterms:W3CDTF">2023-09-21T17:40:00Z</dcterms:created>
  <dcterms:modified xsi:type="dcterms:W3CDTF">2025-09-19T14:23:02Z</dcterms:modified>
</cp:coreProperties>
</file>