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sldIdLst>
    <p:sldId id="256" r:id="rId2"/>
    <p:sldId id="277" r:id="rId3"/>
    <p:sldId id="299" r:id="rId4"/>
    <p:sldId id="278" r:id="rId5"/>
    <p:sldId id="295" r:id="rId6"/>
    <p:sldId id="300" r:id="rId7"/>
    <p:sldId id="301" r:id="rId8"/>
    <p:sldId id="302" r:id="rId9"/>
    <p:sldId id="303" r:id="rId10"/>
    <p:sldId id="304" r:id="rId11"/>
    <p:sldId id="2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4334" autoAdjust="0"/>
  </p:normalViewPr>
  <p:slideViewPr>
    <p:cSldViewPr snapToGrid="0">
      <p:cViewPr varScale="1">
        <p:scale>
          <a:sx n="74" d="100"/>
          <a:sy n="74" d="100"/>
        </p:scale>
        <p:origin x="1992" y="294"/>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4F3872-B786-4257-B2DF-506ADE3370F2}" type="datetimeFigureOut">
              <a:rPr lang="en-US" smtClean="0"/>
              <a:t>12/2/2025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F6E6FD-FFFD-4909-881C-A414FFD2CB2F}" type="slidenum">
              <a:rPr lang="en-US" smtClean="0"/>
              <a:t>‹#›</a:t>
            </a:fld>
            <a:endParaRPr lang="en-US"/>
          </a:p>
        </p:txBody>
      </p:sp>
    </p:spTree>
    <p:extLst>
      <p:ext uri="{BB962C8B-B14F-4D97-AF65-F5344CB8AC3E}">
        <p14:creationId xmlns:p14="http://schemas.microsoft.com/office/powerpoint/2010/main" val="1230952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BF6E6FD-FFFD-4909-881C-A414FFD2CB2F}" type="slidenum">
              <a:rPr lang="en-US" smtClean="0"/>
              <a:t>1</a:t>
            </a:fld>
            <a:endParaRPr lang="en-US"/>
          </a:p>
        </p:txBody>
      </p:sp>
    </p:spTree>
    <p:extLst>
      <p:ext uri="{BB962C8B-B14F-4D97-AF65-F5344CB8AC3E}">
        <p14:creationId xmlns:p14="http://schemas.microsoft.com/office/powerpoint/2010/main" val="3978984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3E997-B2EF-A3BD-EEFF-F079688880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3DDF73-6C33-0A09-CD7C-0A6C81776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0EBCDE-929D-AA85-3BE5-50F9B2C100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58595B"/>
              </a:solidFill>
              <a:effectLst/>
            </a:endParaRPr>
          </a:p>
        </p:txBody>
      </p:sp>
      <p:sp>
        <p:nvSpPr>
          <p:cNvPr id="4" name="Slide Number Placeholder 3">
            <a:extLst>
              <a:ext uri="{FF2B5EF4-FFF2-40B4-BE49-F238E27FC236}">
                <a16:creationId xmlns:a16="http://schemas.microsoft.com/office/drawing/2014/main" id="{19ADA8BE-217B-52A5-9537-CD2A1C8FCCDB}"/>
              </a:ext>
            </a:extLst>
          </p:cNvPr>
          <p:cNvSpPr>
            <a:spLocks noGrp="1"/>
          </p:cNvSpPr>
          <p:nvPr>
            <p:ph type="sldNum" sz="quarter" idx="5"/>
          </p:nvPr>
        </p:nvSpPr>
        <p:spPr/>
        <p:txBody>
          <a:bodyPr/>
          <a:lstStyle/>
          <a:p>
            <a:fld id="{1BF6E6FD-FFFD-4909-881C-A414FFD2CB2F}" type="slidenum">
              <a:rPr lang="en-US" smtClean="0"/>
              <a:t>10</a:t>
            </a:fld>
            <a:endParaRPr lang="en-US"/>
          </a:p>
        </p:txBody>
      </p:sp>
    </p:spTree>
    <p:extLst>
      <p:ext uri="{BB962C8B-B14F-4D97-AF65-F5344CB8AC3E}">
        <p14:creationId xmlns:p14="http://schemas.microsoft.com/office/powerpoint/2010/main" val="3976595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DIN Regular"/>
              </a:rPr>
              <a:t>Knocking on wood – it has been relatively quiet!</a:t>
            </a:r>
          </a:p>
        </p:txBody>
      </p:sp>
      <p:sp>
        <p:nvSpPr>
          <p:cNvPr id="4" name="Slide Number Placeholder 3"/>
          <p:cNvSpPr>
            <a:spLocks noGrp="1"/>
          </p:cNvSpPr>
          <p:nvPr>
            <p:ph type="sldNum" sz="quarter" idx="5"/>
          </p:nvPr>
        </p:nvSpPr>
        <p:spPr/>
        <p:txBody>
          <a:bodyPr/>
          <a:lstStyle/>
          <a:p>
            <a:fld id="{1BF6E6FD-FFFD-4909-881C-A414FFD2CB2F}" type="slidenum">
              <a:rPr lang="en-US" smtClean="0"/>
              <a:t>2</a:t>
            </a:fld>
            <a:endParaRPr lang="en-US"/>
          </a:p>
        </p:txBody>
      </p:sp>
    </p:spTree>
    <p:extLst>
      <p:ext uri="{BB962C8B-B14F-4D97-AF65-F5344CB8AC3E}">
        <p14:creationId xmlns:p14="http://schemas.microsoft.com/office/powerpoint/2010/main" val="389654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94D9C-52D8-42D6-C3F5-B714A7D2CD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277AD-3ACD-7971-3A79-21F753E6BC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475291-F49E-44C3-C19E-196CE0A6DF3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rgbClr val="58595B"/>
                </a:solidFill>
                <a:effectLst/>
              </a:rPr>
              <a:t>Just some of the most obvious major changes that have occurred over the past 5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58595B"/>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rgbClr val="58595B"/>
                </a:solidFill>
                <a:effectLst/>
              </a:rPr>
              <a:t>If you feel stressed, we understand</a:t>
            </a:r>
          </a:p>
        </p:txBody>
      </p:sp>
      <p:sp>
        <p:nvSpPr>
          <p:cNvPr id="4" name="Slide Number Placeholder 3">
            <a:extLst>
              <a:ext uri="{FF2B5EF4-FFF2-40B4-BE49-F238E27FC236}">
                <a16:creationId xmlns:a16="http://schemas.microsoft.com/office/drawing/2014/main" id="{282AEFF8-E830-183D-A9BE-035B729036DD}"/>
              </a:ext>
            </a:extLst>
          </p:cNvPr>
          <p:cNvSpPr>
            <a:spLocks noGrp="1"/>
          </p:cNvSpPr>
          <p:nvPr>
            <p:ph type="sldNum" sz="quarter" idx="5"/>
          </p:nvPr>
        </p:nvSpPr>
        <p:spPr/>
        <p:txBody>
          <a:bodyPr/>
          <a:lstStyle/>
          <a:p>
            <a:fld id="{1BF6E6FD-FFFD-4909-881C-A414FFD2CB2F}" type="slidenum">
              <a:rPr lang="en-US" smtClean="0"/>
              <a:t>3</a:t>
            </a:fld>
            <a:endParaRPr lang="en-US"/>
          </a:p>
        </p:txBody>
      </p:sp>
    </p:spTree>
    <p:extLst>
      <p:ext uri="{BB962C8B-B14F-4D97-AF65-F5344CB8AC3E}">
        <p14:creationId xmlns:p14="http://schemas.microsoft.com/office/powerpoint/2010/main" val="3348527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58595B"/>
              </a:solidFill>
              <a:effectLst/>
            </a:endParaRPr>
          </a:p>
        </p:txBody>
      </p:sp>
      <p:sp>
        <p:nvSpPr>
          <p:cNvPr id="4" name="Slide Number Placeholder 3"/>
          <p:cNvSpPr>
            <a:spLocks noGrp="1"/>
          </p:cNvSpPr>
          <p:nvPr>
            <p:ph type="sldNum" sz="quarter" idx="5"/>
          </p:nvPr>
        </p:nvSpPr>
        <p:spPr/>
        <p:txBody>
          <a:bodyPr/>
          <a:lstStyle/>
          <a:p>
            <a:fld id="{1BF6E6FD-FFFD-4909-881C-A414FFD2CB2F}" type="slidenum">
              <a:rPr lang="en-US" smtClean="0"/>
              <a:t>4</a:t>
            </a:fld>
            <a:endParaRPr lang="en-US"/>
          </a:p>
        </p:txBody>
      </p:sp>
    </p:spTree>
    <p:extLst>
      <p:ext uri="{BB962C8B-B14F-4D97-AF65-F5344CB8AC3E}">
        <p14:creationId xmlns:p14="http://schemas.microsoft.com/office/powerpoint/2010/main" val="168215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84B99-BCA2-27A3-03FB-869C457F17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4BB2F7-B91E-C46C-0163-ED5DE3DB94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D1CB54-1541-B6A4-1F28-B896CA5345C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58595B"/>
              </a:solidFill>
              <a:effectLst/>
            </a:endParaRPr>
          </a:p>
        </p:txBody>
      </p:sp>
      <p:sp>
        <p:nvSpPr>
          <p:cNvPr id="4" name="Slide Number Placeholder 3">
            <a:extLst>
              <a:ext uri="{FF2B5EF4-FFF2-40B4-BE49-F238E27FC236}">
                <a16:creationId xmlns:a16="http://schemas.microsoft.com/office/drawing/2014/main" id="{A090D5F7-2115-1CFE-39DF-5955FE64503B}"/>
              </a:ext>
            </a:extLst>
          </p:cNvPr>
          <p:cNvSpPr>
            <a:spLocks noGrp="1"/>
          </p:cNvSpPr>
          <p:nvPr>
            <p:ph type="sldNum" sz="quarter" idx="5"/>
          </p:nvPr>
        </p:nvSpPr>
        <p:spPr/>
        <p:txBody>
          <a:bodyPr/>
          <a:lstStyle/>
          <a:p>
            <a:fld id="{1BF6E6FD-FFFD-4909-881C-A414FFD2CB2F}" type="slidenum">
              <a:rPr lang="en-US" smtClean="0"/>
              <a:t>5</a:t>
            </a:fld>
            <a:endParaRPr lang="en-US"/>
          </a:p>
        </p:txBody>
      </p:sp>
    </p:spTree>
    <p:extLst>
      <p:ext uri="{BB962C8B-B14F-4D97-AF65-F5344CB8AC3E}">
        <p14:creationId xmlns:p14="http://schemas.microsoft.com/office/powerpoint/2010/main" val="1268618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B99D8-729A-68FF-CD89-C1E11576E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F67838-8EB3-CD8F-F123-C1344F6FFE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250EF2-B7F5-14BE-E2BF-AF1BB04B437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58595B"/>
              </a:solidFill>
              <a:effectLst/>
            </a:endParaRPr>
          </a:p>
        </p:txBody>
      </p:sp>
      <p:sp>
        <p:nvSpPr>
          <p:cNvPr id="4" name="Slide Number Placeholder 3">
            <a:extLst>
              <a:ext uri="{FF2B5EF4-FFF2-40B4-BE49-F238E27FC236}">
                <a16:creationId xmlns:a16="http://schemas.microsoft.com/office/drawing/2014/main" id="{25D777DF-E04F-4E83-615B-6E67103DB5AE}"/>
              </a:ext>
            </a:extLst>
          </p:cNvPr>
          <p:cNvSpPr>
            <a:spLocks noGrp="1"/>
          </p:cNvSpPr>
          <p:nvPr>
            <p:ph type="sldNum" sz="quarter" idx="5"/>
          </p:nvPr>
        </p:nvSpPr>
        <p:spPr/>
        <p:txBody>
          <a:bodyPr/>
          <a:lstStyle/>
          <a:p>
            <a:fld id="{1BF6E6FD-FFFD-4909-881C-A414FFD2CB2F}" type="slidenum">
              <a:rPr lang="en-US" smtClean="0"/>
              <a:t>6</a:t>
            </a:fld>
            <a:endParaRPr lang="en-US"/>
          </a:p>
        </p:txBody>
      </p:sp>
    </p:spTree>
    <p:extLst>
      <p:ext uri="{BB962C8B-B14F-4D97-AF65-F5344CB8AC3E}">
        <p14:creationId xmlns:p14="http://schemas.microsoft.com/office/powerpoint/2010/main" val="1457800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21-DBD3-11E1-D221-DC8ADD230D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582D82-E9E3-8090-8284-AF7D7AEEE6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C95743-7846-7163-3370-1BFC0F419B7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58595B"/>
              </a:solidFill>
              <a:effectLst/>
            </a:endParaRPr>
          </a:p>
        </p:txBody>
      </p:sp>
      <p:sp>
        <p:nvSpPr>
          <p:cNvPr id="4" name="Slide Number Placeholder 3">
            <a:extLst>
              <a:ext uri="{FF2B5EF4-FFF2-40B4-BE49-F238E27FC236}">
                <a16:creationId xmlns:a16="http://schemas.microsoft.com/office/drawing/2014/main" id="{57DD3A38-DC66-3F40-A95D-1E0DE9EE288A}"/>
              </a:ext>
            </a:extLst>
          </p:cNvPr>
          <p:cNvSpPr>
            <a:spLocks noGrp="1"/>
          </p:cNvSpPr>
          <p:nvPr>
            <p:ph type="sldNum" sz="quarter" idx="5"/>
          </p:nvPr>
        </p:nvSpPr>
        <p:spPr/>
        <p:txBody>
          <a:bodyPr/>
          <a:lstStyle/>
          <a:p>
            <a:fld id="{1BF6E6FD-FFFD-4909-881C-A414FFD2CB2F}" type="slidenum">
              <a:rPr lang="en-US" smtClean="0"/>
              <a:t>7</a:t>
            </a:fld>
            <a:endParaRPr lang="en-US"/>
          </a:p>
        </p:txBody>
      </p:sp>
    </p:spTree>
    <p:extLst>
      <p:ext uri="{BB962C8B-B14F-4D97-AF65-F5344CB8AC3E}">
        <p14:creationId xmlns:p14="http://schemas.microsoft.com/office/powerpoint/2010/main" val="4074299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C9406-8E43-3814-7D87-F535D74585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2B218-7B2B-6539-6A2B-9E74243FC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1FA338-9028-EA32-0182-4336F08D95F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This involved a New Jersey Wedding DJ services company.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DOL alleged that ZJN misclassified its entertainers as independent contractors rather than employees and demanded nearly $50,000 in fees against the company</a:t>
            </a:r>
            <a:endParaRPr lang="en-US" sz="1200" b="0" i="0" dirty="0">
              <a:solidFill>
                <a:srgbClr val="58595B"/>
              </a:solidFill>
              <a:effectLst/>
            </a:endParaRPr>
          </a:p>
        </p:txBody>
      </p:sp>
      <p:sp>
        <p:nvSpPr>
          <p:cNvPr id="4" name="Slide Number Placeholder 3">
            <a:extLst>
              <a:ext uri="{FF2B5EF4-FFF2-40B4-BE49-F238E27FC236}">
                <a16:creationId xmlns:a16="http://schemas.microsoft.com/office/drawing/2014/main" id="{8B22DC37-5DC4-C45A-CD7C-2FD5368413EB}"/>
              </a:ext>
            </a:extLst>
          </p:cNvPr>
          <p:cNvSpPr>
            <a:spLocks noGrp="1"/>
          </p:cNvSpPr>
          <p:nvPr>
            <p:ph type="sldNum" sz="quarter" idx="5"/>
          </p:nvPr>
        </p:nvSpPr>
        <p:spPr/>
        <p:txBody>
          <a:bodyPr/>
          <a:lstStyle/>
          <a:p>
            <a:fld id="{1BF6E6FD-FFFD-4909-881C-A414FFD2CB2F}" type="slidenum">
              <a:rPr lang="en-US" smtClean="0"/>
              <a:t>8</a:t>
            </a:fld>
            <a:endParaRPr lang="en-US"/>
          </a:p>
        </p:txBody>
      </p:sp>
    </p:spTree>
    <p:extLst>
      <p:ext uri="{BB962C8B-B14F-4D97-AF65-F5344CB8AC3E}">
        <p14:creationId xmlns:p14="http://schemas.microsoft.com/office/powerpoint/2010/main" val="4019436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FFB35-CA40-6DE0-2D86-1F05A2F4FE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55E86E-62F2-2241-82EE-37754A38EC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3B9B6C-2ADA-F7F5-0CA3-660F76A6444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58595B"/>
              </a:solidFill>
              <a:effectLst/>
            </a:endParaRPr>
          </a:p>
        </p:txBody>
      </p:sp>
      <p:sp>
        <p:nvSpPr>
          <p:cNvPr id="4" name="Slide Number Placeholder 3">
            <a:extLst>
              <a:ext uri="{FF2B5EF4-FFF2-40B4-BE49-F238E27FC236}">
                <a16:creationId xmlns:a16="http://schemas.microsoft.com/office/drawing/2014/main" id="{76408788-4D7E-418C-E315-0730D6B1F123}"/>
              </a:ext>
            </a:extLst>
          </p:cNvPr>
          <p:cNvSpPr>
            <a:spLocks noGrp="1"/>
          </p:cNvSpPr>
          <p:nvPr>
            <p:ph type="sldNum" sz="quarter" idx="5"/>
          </p:nvPr>
        </p:nvSpPr>
        <p:spPr/>
        <p:txBody>
          <a:bodyPr/>
          <a:lstStyle/>
          <a:p>
            <a:fld id="{1BF6E6FD-FFFD-4909-881C-A414FFD2CB2F}" type="slidenum">
              <a:rPr lang="en-US" smtClean="0"/>
              <a:t>9</a:t>
            </a:fld>
            <a:endParaRPr lang="en-US"/>
          </a:p>
        </p:txBody>
      </p:sp>
    </p:spTree>
    <p:extLst>
      <p:ext uri="{BB962C8B-B14F-4D97-AF65-F5344CB8AC3E}">
        <p14:creationId xmlns:p14="http://schemas.microsoft.com/office/powerpoint/2010/main" val="1873839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1864665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3751222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782405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2887399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8768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3758743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851738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4285077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4211454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E3E35-4B06-403F-B40D-881EEA2B0D95}"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288745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5E3E35-4B06-403F-B40D-881EEA2B0D95}"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1666182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5E3E35-4B06-403F-B40D-881EEA2B0D95}"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546472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5E3E35-4B06-403F-B40D-881EEA2B0D95}"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3891260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E3E35-4B06-403F-B40D-881EEA2B0D95}"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777781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5E3E35-4B06-403F-B40D-881EEA2B0D95}"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2AB798-D0C9-44C5-B3A8-79D50D50A166}" type="slidenum">
              <a:rPr lang="en-US" smtClean="0"/>
              <a:t>‹#›</a:t>
            </a:fld>
            <a:endParaRPr lang="en-US"/>
          </a:p>
        </p:txBody>
      </p:sp>
    </p:spTree>
    <p:extLst>
      <p:ext uri="{BB962C8B-B14F-4D97-AF65-F5344CB8AC3E}">
        <p14:creationId xmlns:p14="http://schemas.microsoft.com/office/powerpoint/2010/main" val="3586319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2AB798-D0C9-44C5-B3A8-79D50D50A166}" type="slidenum">
              <a:rPr lang="en-US" smtClean="0"/>
              <a:t>‹#›</a:t>
            </a:fld>
            <a:endParaRPr lang="en-US"/>
          </a:p>
        </p:txBody>
      </p:sp>
      <p:sp>
        <p:nvSpPr>
          <p:cNvPr id="5" name="Date Placeholder 4"/>
          <p:cNvSpPr>
            <a:spLocks noGrp="1"/>
          </p:cNvSpPr>
          <p:nvPr>
            <p:ph type="dt" sz="half" idx="10"/>
          </p:nvPr>
        </p:nvSpPr>
        <p:spPr/>
        <p:txBody>
          <a:bodyPr/>
          <a:lstStyle/>
          <a:p>
            <a:fld id="{CB5E3E35-4B06-403F-B40D-881EEA2B0D95}" type="datetimeFigureOut">
              <a:rPr lang="en-US" smtClean="0"/>
              <a:t>12/2/2025</a:t>
            </a:fld>
            <a:endParaRPr lang="en-US"/>
          </a:p>
        </p:txBody>
      </p:sp>
    </p:spTree>
    <p:extLst>
      <p:ext uri="{BB962C8B-B14F-4D97-AF65-F5344CB8AC3E}">
        <p14:creationId xmlns:p14="http://schemas.microsoft.com/office/powerpoint/2010/main" val="151271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5E3E35-4B06-403F-B40D-881EEA2B0D95}" type="datetimeFigureOut">
              <a:rPr lang="en-US" smtClean="0"/>
              <a:t>12/2/2025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2AB798-D0C9-44C5-B3A8-79D50D50A166}" type="slidenum">
              <a:rPr lang="en-US" smtClean="0"/>
              <a:t>‹#›</a:t>
            </a:fld>
            <a:endParaRPr lang="en-US"/>
          </a:p>
        </p:txBody>
      </p:sp>
    </p:spTree>
    <p:extLst>
      <p:ext uri="{BB962C8B-B14F-4D97-AF65-F5344CB8AC3E}">
        <p14:creationId xmlns:p14="http://schemas.microsoft.com/office/powerpoint/2010/main" val="353142966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Wilson@hylandlevin.com"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a:solidFill>
                  <a:srgbClr val="0070C0"/>
                </a:solidFill>
              </a:rPr>
              <a:t>HRA LEGAL UPDATE</a:t>
            </a:r>
            <a:br>
              <a:rPr lang="en-US" b="1" dirty="0">
                <a:solidFill>
                  <a:srgbClr val="0070C0"/>
                </a:solidFill>
              </a:rPr>
            </a:br>
            <a:r>
              <a:rPr lang="en-US" b="1" dirty="0">
                <a:solidFill>
                  <a:srgbClr val="0070C0"/>
                </a:solidFill>
              </a:rPr>
              <a:t>November 20, 2025</a:t>
            </a:r>
          </a:p>
        </p:txBody>
      </p:sp>
      <p:sp>
        <p:nvSpPr>
          <p:cNvPr id="3" name="Subtitle 2"/>
          <p:cNvSpPr>
            <a:spLocks noGrp="1"/>
          </p:cNvSpPr>
          <p:nvPr>
            <p:ph type="subTitle" idx="1"/>
          </p:nvPr>
        </p:nvSpPr>
        <p:spPr/>
        <p:txBody>
          <a:bodyPr/>
          <a:lstStyle/>
          <a:p>
            <a:r>
              <a:rPr lang="en-US" dirty="0"/>
              <a:t>Beau Wilson, Esq.</a:t>
            </a:r>
          </a:p>
          <a:p>
            <a:r>
              <a:rPr lang="en-US" dirty="0"/>
              <a:t>Hyland Levin Shapiro LLP</a:t>
            </a:r>
          </a:p>
        </p:txBody>
      </p:sp>
    </p:spTree>
    <p:extLst>
      <p:ext uri="{BB962C8B-B14F-4D97-AF65-F5344CB8AC3E}">
        <p14:creationId xmlns:p14="http://schemas.microsoft.com/office/powerpoint/2010/main" val="2413339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55708-4DE2-335B-8110-1D8FB9C47F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686FF-1979-41CF-EB80-19A1125F651D}"/>
              </a:ext>
            </a:extLst>
          </p:cNvPr>
          <p:cNvSpPr>
            <a:spLocks noGrp="1"/>
          </p:cNvSpPr>
          <p:nvPr>
            <p:ph type="title"/>
          </p:nvPr>
        </p:nvSpPr>
        <p:spPr/>
        <p:txBody>
          <a:bodyPr/>
          <a:lstStyle/>
          <a:p>
            <a:r>
              <a:rPr lang="en-US" dirty="0"/>
              <a:t>ZJN v. DOL</a:t>
            </a:r>
          </a:p>
        </p:txBody>
      </p:sp>
      <p:sp>
        <p:nvSpPr>
          <p:cNvPr id="3" name="Content Placeholder 2">
            <a:extLst>
              <a:ext uri="{FF2B5EF4-FFF2-40B4-BE49-F238E27FC236}">
                <a16:creationId xmlns:a16="http://schemas.microsoft.com/office/drawing/2014/main" id="{CBD06F1D-F55F-1E81-26DA-F5BA99995955}"/>
              </a:ext>
            </a:extLst>
          </p:cNvPr>
          <p:cNvSpPr>
            <a:spLocks noGrp="1"/>
          </p:cNvSpPr>
          <p:nvPr>
            <p:ph idx="1"/>
          </p:nvPr>
        </p:nvSpPr>
        <p:spPr>
          <a:xfrm>
            <a:off x="677334" y="1564970"/>
            <a:ext cx="8596668" cy="4824107"/>
          </a:xfrm>
        </p:spPr>
        <p:txBody>
          <a:bodyPr>
            <a:normAutofit fontScale="62500" lnSpcReduction="20000"/>
          </a:bodyPr>
          <a:lstStyle/>
          <a:p>
            <a:r>
              <a:rPr lang="en-US" sz="3500" dirty="0">
                <a:solidFill>
                  <a:schemeClr val="tx1"/>
                </a:solidFill>
              </a:rPr>
              <a:t>Key parts to note:</a:t>
            </a:r>
          </a:p>
          <a:p>
            <a:pPr lvl="1"/>
            <a:r>
              <a:rPr lang="en-US" sz="3300" dirty="0">
                <a:solidFill>
                  <a:schemeClr val="tx1"/>
                </a:solidFill>
              </a:rPr>
              <a:t>“any service performed for remuneration under an express or implied contract is presumed employment”</a:t>
            </a:r>
          </a:p>
          <a:p>
            <a:pPr lvl="1"/>
            <a:r>
              <a:rPr lang="en-US" sz="3300" dirty="0">
                <a:solidFill>
                  <a:schemeClr val="tx1"/>
                </a:solidFill>
              </a:rPr>
              <a:t>The Court reiterated the ABC test: </a:t>
            </a:r>
          </a:p>
          <a:p>
            <a:pPr lvl="2"/>
            <a:r>
              <a:rPr lang="en-US" sz="3100" dirty="0">
                <a:solidFill>
                  <a:schemeClr val="tx1"/>
                </a:solidFill>
              </a:rPr>
              <a:t>A) </a:t>
            </a:r>
            <a:r>
              <a:rPr lang="en-US" sz="3100" b="1" u="sng" dirty="0">
                <a:solidFill>
                  <a:schemeClr val="tx1"/>
                </a:solidFill>
              </a:rPr>
              <a:t>Control</a:t>
            </a:r>
            <a:r>
              <a:rPr lang="en-US" sz="3100" dirty="0">
                <a:solidFill>
                  <a:schemeClr val="tx1"/>
                </a:solidFill>
              </a:rPr>
              <a:t>: individual must be free from control/direction, </a:t>
            </a:r>
          </a:p>
          <a:p>
            <a:pPr lvl="2"/>
            <a:r>
              <a:rPr lang="en-US" sz="3100" dirty="0">
                <a:solidFill>
                  <a:schemeClr val="tx1"/>
                </a:solidFill>
              </a:rPr>
              <a:t>B) </a:t>
            </a:r>
            <a:r>
              <a:rPr lang="en-US" sz="3100" b="1" u="sng" dirty="0">
                <a:solidFill>
                  <a:schemeClr val="tx1"/>
                </a:solidFill>
              </a:rPr>
              <a:t>Usual course</a:t>
            </a:r>
            <a:r>
              <a:rPr lang="en-US" sz="3100" dirty="0">
                <a:solidFill>
                  <a:schemeClr val="tx1"/>
                </a:solidFill>
              </a:rPr>
              <a:t>: service is outside the usual course of business and focuses on the place of business (note: </a:t>
            </a:r>
            <a:r>
              <a:rPr lang="en-US" sz="3100" u="sng" dirty="0">
                <a:solidFill>
                  <a:schemeClr val="tx1"/>
                </a:solidFill>
              </a:rPr>
              <a:t>East Bay Drywall</a:t>
            </a:r>
            <a:r>
              <a:rPr lang="en-US" sz="3100" dirty="0">
                <a:solidFill>
                  <a:schemeClr val="tx1"/>
                </a:solidFill>
              </a:rPr>
              <a:t> highlighted the issue with (B) as it relates to remote work</a:t>
            </a:r>
          </a:p>
          <a:p>
            <a:pPr lvl="2"/>
            <a:r>
              <a:rPr lang="en-US" sz="3100" dirty="0">
                <a:solidFill>
                  <a:schemeClr val="tx1"/>
                </a:solidFill>
              </a:rPr>
              <a:t>C) </a:t>
            </a:r>
            <a:r>
              <a:rPr lang="en-US" sz="3100" b="1" u="sng" dirty="0">
                <a:solidFill>
                  <a:schemeClr val="tx1"/>
                </a:solidFill>
              </a:rPr>
              <a:t>Independent Profession</a:t>
            </a:r>
            <a:r>
              <a:rPr lang="en-US" sz="3100" dirty="0">
                <a:solidFill>
                  <a:schemeClr val="tx1"/>
                </a:solidFill>
              </a:rPr>
              <a:t>: the individual is engaged in an independently established trade – i.e. will they continue to work in this field even if this particular business goes under? Do they have their own equipment, etc.</a:t>
            </a:r>
          </a:p>
          <a:p>
            <a:pPr lvl="1"/>
            <a:r>
              <a:rPr lang="en-US" sz="3700" dirty="0">
                <a:solidFill>
                  <a:schemeClr val="tx1"/>
                </a:solidFill>
              </a:rPr>
              <a:t>Court also the high deference given to the DOL</a:t>
            </a:r>
          </a:p>
          <a:p>
            <a:r>
              <a:rPr lang="en-US" sz="3900" dirty="0">
                <a:solidFill>
                  <a:schemeClr val="tx1"/>
                </a:solidFill>
              </a:rPr>
              <a:t>Takeaway: New Jersey fairly intent on pushing back on classifying workers as 1099.</a:t>
            </a:r>
          </a:p>
        </p:txBody>
      </p:sp>
    </p:spTree>
    <p:extLst>
      <p:ext uri="{BB962C8B-B14F-4D97-AF65-F5344CB8AC3E}">
        <p14:creationId xmlns:p14="http://schemas.microsoft.com/office/powerpoint/2010/main" val="2682313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AEEAE6E-AC38-4988-A664-7D431EBD0F02}"/>
              </a:ext>
            </a:extLst>
          </p:cNvPr>
          <p:cNvSpPr>
            <a:spLocks noGrp="1"/>
          </p:cNvSpPr>
          <p:nvPr>
            <p:ph type="title"/>
          </p:nvPr>
        </p:nvSpPr>
        <p:spPr>
          <a:xfrm>
            <a:off x="677335" y="723973"/>
            <a:ext cx="8596668" cy="2595460"/>
          </a:xfrm>
        </p:spPr>
        <p:txBody>
          <a:bodyPr/>
          <a:lstStyle/>
          <a:p>
            <a:r>
              <a:rPr lang="en-US" dirty="0"/>
              <a:t>Questions?</a:t>
            </a:r>
          </a:p>
        </p:txBody>
      </p:sp>
      <p:sp>
        <p:nvSpPr>
          <p:cNvPr id="7" name="Text Placeholder 6">
            <a:extLst>
              <a:ext uri="{FF2B5EF4-FFF2-40B4-BE49-F238E27FC236}">
                <a16:creationId xmlns:a16="http://schemas.microsoft.com/office/drawing/2014/main" id="{449BFDF2-B960-435C-BFDA-892BD0FE7809}"/>
              </a:ext>
            </a:extLst>
          </p:cNvPr>
          <p:cNvSpPr>
            <a:spLocks noGrp="1"/>
          </p:cNvSpPr>
          <p:nvPr>
            <p:ph type="body" idx="1"/>
          </p:nvPr>
        </p:nvSpPr>
        <p:spPr>
          <a:xfrm>
            <a:off x="777638" y="3538567"/>
            <a:ext cx="8596668" cy="2595460"/>
          </a:xfrm>
        </p:spPr>
        <p:txBody>
          <a:bodyPr>
            <a:normAutofit/>
          </a:bodyPr>
          <a:lstStyle/>
          <a:p>
            <a:pPr algn="ctr"/>
            <a:r>
              <a:rPr lang="en-US" sz="2400" dirty="0"/>
              <a:t>Beau Wilson</a:t>
            </a:r>
          </a:p>
          <a:p>
            <a:pPr algn="ctr"/>
            <a:r>
              <a:rPr lang="en-US" sz="2400" dirty="0">
                <a:hlinkClick r:id="rId2"/>
              </a:rPr>
              <a:t>Wilson@hylandlevin.com</a:t>
            </a:r>
            <a:endParaRPr lang="en-US" sz="2400" dirty="0"/>
          </a:p>
          <a:p>
            <a:pPr algn="ctr"/>
            <a:r>
              <a:rPr lang="en-US" sz="2400" dirty="0"/>
              <a:t>856-355-2931</a:t>
            </a:r>
          </a:p>
        </p:txBody>
      </p:sp>
    </p:spTree>
    <p:extLst>
      <p:ext uri="{BB962C8B-B14F-4D97-AF65-F5344CB8AC3E}">
        <p14:creationId xmlns:p14="http://schemas.microsoft.com/office/powerpoint/2010/main" val="2015387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36"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1" name="Straight Connector 10">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7"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Isosceles Triangle 14">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8"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2C9E8FEC-439D-8EC6-C67D-C214D813AD68}"/>
              </a:ext>
            </a:extLst>
          </p:cNvPr>
          <p:cNvSpPr>
            <a:spLocks noGrp="1"/>
          </p:cNvSpPr>
          <p:nvPr>
            <p:ph type="title"/>
          </p:nvPr>
        </p:nvSpPr>
        <p:spPr>
          <a:xfrm>
            <a:off x="985969" y="4553712"/>
            <a:ext cx="8288032" cy="1096316"/>
          </a:xfrm>
        </p:spPr>
        <p:txBody>
          <a:bodyPr vert="horz" lIns="91440" tIns="45720" rIns="91440" bIns="45720" rtlCol="0" anchor="b">
            <a:normAutofit/>
          </a:bodyPr>
          <a:lstStyle/>
          <a:p>
            <a:pPr algn="ctr"/>
            <a:endParaRPr lang="en-US" sz="4800" dirty="0"/>
          </a:p>
        </p:txBody>
      </p:sp>
      <p:pic>
        <p:nvPicPr>
          <p:cNvPr id="1026" name="Picture 2" descr="Why we knock on wood for luck">
            <a:extLst>
              <a:ext uri="{FF2B5EF4-FFF2-40B4-BE49-F238E27FC236}">
                <a16:creationId xmlns:a16="http://schemas.microsoft.com/office/drawing/2014/main" id="{6585BDD2-771B-E568-5973-F96076134F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6937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52DB2-671C-4406-73CC-85F3FD759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DDF6DA-1913-FC14-EC68-15E01EB5EF54}"/>
              </a:ext>
            </a:extLst>
          </p:cNvPr>
          <p:cNvSpPr>
            <a:spLocks noGrp="1"/>
          </p:cNvSpPr>
          <p:nvPr>
            <p:ph type="title"/>
          </p:nvPr>
        </p:nvSpPr>
        <p:spPr/>
        <p:txBody>
          <a:bodyPr/>
          <a:lstStyle/>
          <a:p>
            <a:r>
              <a:rPr lang="en-US" dirty="0"/>
              <a:t>Huge updates in New Jersey/Federal employment requirements since 2020</a:t>
            </a:r>
          </a:p>
        </p:txBody>
      </p:sp>
      <p:sp>
        <p:nvSpPr>
          <p:cNvPr id="3" name="Content Placeholder 2">
            <a:extLst>
              <a:ext uri="{FF2B5EF4-FFF2-40B4-BE49-F238E27FC236}">
                <a16:creationId xmlns:a16="http://schemas.microsoft.com/office/drawing/2014/main" id="{8BFF447C-AC63-CD18-1509-549D5431C638}"/>
              </a:ext>
            </a:extLst>
          </p:cNvPr>
          <p:cNvSpPr>
            <a:spLocks noGrp="1"/>
          </p:cNvSpPr>
          <p:nvPr>
            <p:ph idx="1"/>
          </p:nvPr>
        </p:nvSpPr>
        <p:spPr>
          <a:xfrm>
            <a:off x="677334" y="1930400"/>
            <a:ext cx="8596668" cy="4112591"/>
          </a:xfrm>
        </p:spPr>
        <p:txBody>
          <a:bodyPr>
            <a:normAutofit fontScale="55000" lnSpcReduction="20000"/>
          </a:bodyPr>
          <a:lstStyle/>
          <a:p>
            <a:r>
              <a:rPr lang="en-US" sz="3500" dirty="0">
                <a:solidFill>
                  <a:schemeClr val="tx1"/>
                </a:solidFill>
              </a:rPr>
              <a:t>NJ WARN Act</a:t>
            </a:r>
          </a:p>
          <a:p>
            <a:r>
              <a:rPr lang="en-US" sz="3500" dirty="0">
                <a:solidFill>
                  <a:schemeClr val="tx1"/>
                </a:solidFill>
              </a:rPr>
              <a:t>Stricter worker misclassification and wage laws</a:t>
            </a:r>
          </a:p>
          <a:p>
            <a:r>
              <a:rPr lang="en-US" sz="3500" dirty="0">
                <a:solidFill>
                  <a:schemeClr val="tx1"/>
                </a:solidFill>
              </a:rPr>
              <a:t>NJFLA expansion</a:t>
            </a:r>
          </a:p>
          <a:p>
            <a:r>
              <a:rPr lang="en-US" sz="3500" dirty="0">
                <a:solidFill>
                  <a:schemeClr val="tx1"/>
                </a:solidFill>
              </a:rPr>
              <a:t>Numerous changing guidance for NJLAD claims</a:t>
            </a:r>
          </a:p>
          <a:p>
            <a:r>
              <a:rPr lang="en-US" sz="3500" dirty="0">
                <a:solidFill>
                  <a:schemeClr val="tx1"/>
                </a:solidFill>
              </a:rPr>
              <a:t>NJ State minimum wage</a:t>
            </a:r>
          </a:p>
          <a:p>
            <a:r>
              <a:rPr lang="en-US" sz="3500" dirty="0">
                <a:solidFill>
                  <a:schemeClr val="tx1"/>
                </a:solidFill>
              </a:rPr>
              <a:t>Pay Transparency</a:t>
            </a:r>
          </a:p>
          <a:p>
            <a:r>
              <a:rPr lang="en-US" sz="3500" dirty="0">
                <a:solidFill>
                  <a:schemeClr val="tx1"/>
                </a:solidFill>
              </a:rPr>
              <a:t>DEI-related policies</a:t>
            </a:r>
          </a:p>
          <a:p>
            <a:r>
              <a:rPr lang="en-US" sz="3500" dirty="0">
                <a:solidFill>
                  <a:schemeClr val="tx1"/>
                </a:solidFill>
              </a:rPr>
              <a:t>AI Policy</a:t>
            </a:r>
          </a:p>
          <a:p>
            <a:r>
              <a:rPr lang="en-US" sz="3500" dirty="0">
                <a:solidFill>
                  <a:schemeClr val="tx1"/>
                </a:solidFill>
              </a:rPr>
              <a:t>EEOC changes, quorum, etc.</a:t>
            </a:r>
          </a:p>
          <a:p>
            <a:r>
              <a:rPr lang="en-US" sz="3500" dirty="0">
                <a:solidFill>
                  <a:schemeClr val="tx1"/>
                </a:solidFill>
              </a:rPr>
              <a:t>Pregnant Workers Fairness Act/PUMP Act</a:t>
            </a:r>
          </a:p>
          <a:p>
            <a:r>
              <a:rPr lang="en-US" sz="3500" dirty="0">
                <a:solidFill>
                  <a:schemeClr val="tx1"/>
                </a:solidFill>
              </a:rPr>
              <a:t>FTC’s position regarding non-compete agreements</a:t>
            </a:r>
          </a:p>
          <a:p>
            <a:pPr lvl="1"/>
            <a:endParaRPr lang="en-US" sz="2800" dirty="0">
              <a:solidFill>
                <a:schemeClr val="tx1"/>
              </a:solidFill>
            </a:endParaRPr>
          </a:p>
          <a:p>
            <a:endParaRPr lang="en-US" sz="2400" dirty="0"/>
          </a:p>
          <a:p>
            <a:pPr lvl="1"/>
            <a:endParaRPr lang="en-US" dirty="0"/>
          </a:p>
        </p:txBody>
      </p:sp>
    </p:spTree>
    <p:extLst>
      <p:ext uri="{BB962C8B-B14F-4D97-AF65-F5344CB8AC3E}">
        <p14:creationId xmlns:p14="http://schemas.microsoft.com/office/powerpoint/2010/main" val="4131114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50A16-307A-BCD5-5FE9-28CD1836BC23}"/>
              </a:ext>
            </a:extLst>
          </p:cNvPr>
          <p:cNvSpPr>
            <a:spLocks noGrp="1"/>
          </p:cNvSpPr>
          <p:nvPr>
            <p:ph type="title"/>
          </p:nvPr>
        </p:nvSpPr>
        <p:spPr/>
        <p:txBody>
          <a:bodyPr/>
          <a:lstStyle/>
          <a:p>
            <a:r>
              <a:rPr lang="en-US" dirty="0"/>
              <a:t>2026 Updates: Relatively Quiet</a:t>
            </a:r>
          </a:p>
        </p:txBody>
      </p:sp>
      <p:sp>
        <p:nvSpPr>
          <p:cNvPr id="3" name="Content Placeholder 2">
            <a:extLst>
              <a:ext uri="{FF2B5EF4-FFF2-40B4-BE49-F238E27FC236}">
                <a16:creationId xmlns:a16="http://schemas.microsoft.com/office/drawing/2014/main" id="{1D39E9B9-EA04-FFF5-1DE4-F2B672B7DD6F}"/>
              </a:ext>
            </a:extLst>
          </p:cNvPr>
          <p:cNvSpPr>
            <a:spLocks noGrp="1"/>
          </p:cNvSpPr>
          <p:nvPr>
            <p:ph idx="1"/>
          </p:nvPr>
        </p:nvSpPr>
        <p:spPr>
          <a:xfrm>
            <a:off x="677334" y="1564970"/>
            <a:ext cx="8596668" cy="4478021"/>
          </a:xfrm>
        </p:spPr>
        <p:txBody>
          <a:bodyPr>
            <a:normAutofit/>
          </a:bodyPr>
          <a:lstStyle/>
          <a:p>
            <a:r>
              <a:rPr lang="en-US" sz="3000" dirty="0">
                <a:solidFill>
                  <a:schemeClr val="tx1"/>
                </a:solidFill>
              </a:rPr>
              <a:t>Three relatively minor updates:</a:t>
            </a:r>
          </a:p>
          <a:p>
            <a:endParaRPr lang="en-US" sz="3000" dirty="0">
              <a:solidFill>
                <a:schemeClr val="tx1"/>
              </a:solidFill>
            </a:endParaRPr>
          </a:p>
          <a:p>
            <a:pPr lvl="1"/>
            <a:r>
              <a:rPr lang="en-US" sz="2800" dirty="0">
                <a:solidFill>
                  <a:schemeClr val="tx1"/>
                </a:solidFill>
              </a:rPr>
              <a:t>Governor-elect Sherrill</a:t>
            </a:r>
          </a:p>
          <a:p>
            <a:pPr lvl="1"/>
            <a:r>
              <a:rPr lang="en-US" sz="2800" dirty="0">
                <a:solidFill>
                  <a:schemeClr val="tx1"/>
                </a:solidFill>
              </a:rPr>
              <a:t>Captive Audience meetings</a:t>
            </a:r>
          </a:p>
          <a:p>
            <a:pPr lvl="1"/>
            <a:r>
              <a:rPr lang="en-US" sz="2800" dirty="0">
                <a:solidFill>
                  <a:schemeClr val="tx1"/>
                </a:solidFill>
              </a:rPr>
              <a:t>One case: </a:t>
            </a:r>
            <a:r>
              <a:rPr lang="en-US" sz="2800" u="sng" dirty="0">
                <a:solidFill>
                  <a:schemeClr val="tx1"/>
                </a:solidFill>
              </a:rPr>
              <a:t>ZJN, LLC v. NJ </a:t>
            </a:r>
            <a:r>
              <a:rPr lang="en-US" sz="2800" u="sng" dirty="0" err="1">
                <a:solidFill>
                  <a:schemeClr val="tx1"/>
                </a:solidFill>
              </a:rPr>
              <a:t>Dep’t</a:t>
            </a:r>
            <a:r>
              <a:rPr lang="en-US" sz="2800" u="sng" dirty="0">
                <a:solidFill>
                  <a:schemeClr val="tx1"/>
                </a:solidFill>
              </a:rPr>
              <a:t> of Lab. and Workforce Dev.</a:t>
            </a:r>
            <a:endParaRPr lang="en-US" sz="2800" dirty="0">
              <a:solidFill>
                <a:schemeClr val="tx1"/>
              </a:solidFill>
            </a:endParaRPr>
          </a:p>
          <a:p>
            <a:endParaRPr lang="en-US" sz="3000"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848749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75266-8B53-A81A-7E8A-A05CDA298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39899-8F9C-91F9-3D72-66A36F072A65}"/>
              </a:ext>
            </a:extLst>
          </p:cNvPr>
          <p:cNvSpPr>
            <a:spLocks noGrp="1"/>
          </p:cNvSpPr>
          <p:nvPr>
            <p:ph type="title"/>
          </p:nvPr>
        </p:nvSpPr>
        <p:spPr/>
        <p:txBody>
          <a:bodyPr/>
          <a:lstStyle/>
          <a:p>
            <a:r>
              <a:rPr lang="en-US" dirty="0"/>
              <a:t>Governor-elect Sherrill</a:t>
            </a:r>
          </a:p>
        </p:txBody>
      </p:sp>
      <p:sp>
        <p:nvSpPr>
          <p:cNvPr id="3" name="Content Placeholder 2">
            <a:extLst>
              <a:ext uri="{FF2B5EF4-FFF2-40B4-BE49-F238E27FC236}">
                <a16:creationId xmlns:a16="http://schemas.microsoft.com/office/drawing/2014/main" id="{226F0746-C7BA-E9E0-1B1D-73F5F8E910B1}"/>
              </a:ext>
            </a:extLst>
          </p:cNvPr>
          <p:cNvSpPr>
            <a:spLocks noGrp="1"/>
          </p:cNvSpPr>
          <p:nvPr>
            <p:ph idx="1"/>
          </p:nvPr>
        </p:nvSpPr>
        <p:spPr>
          <a:xfrm>
            <a:off x="677334" y="1564970"/>
            <a:ext cx="6966112" cy="4478021"/>
          </a:xfrm>
        </p:spPr>
        <p:txBody>
          <a:bodyPr>
            <a:normAutofit fontScale="77500" lnSpcReduction="20000"/>
          </a:bodyPr>
          <a:lstStyle/>
          <a:p>
            <a:r>
              <a:rPr lang="en-US" sz="3500" dirty="0">
                <a:solidFill>
                  <a:schemeClr val="tx1"/>
                </a:solidFill>
              </a:rPr>
              <a:t>Described as a “middle-of-the-road” Democrat</a:t>
            </a:r>
          </a:p>
          <a:p>
            <a:r>
              <a:rPr lang="en-US" sz="3500" dirty="0">
                <a:solidFill>
                  <a:schemeClr val="tx1"/>
                </a:solidFill>
              </a:rPr>
              <a:t>We expect substantially similar actions and continued policies from Murphy administration</a:t>
            </a:r>
          </a:p>
          <a:p>
            <a:r>
              <a:rPr lang="en-US" sz="3500" dirty="0">
                <a:solidFill>
                  <a:schemeClr val="tx1"/>
                </a:solidFill>
              </a:rPr>
              <a:t>Campaigned on cutting permitting/licensing wait times and expanding the Business Action Center so small businesses may benefit</a:t>
            </a:r>
          </a:p>
          <a:p>
            <a:r>
              <a:rPr lang="en-US" sz="3500" dirty="0">
                <a:solidFill>
                  <a:schemeClr val="tx1"/>
                </a:solidFill>
              </a:rPr>
              <a:t>Also campaigned on energy costs and clean energy so we expect solar options, incentives, etc. to be a focus</a:t>
            </a:r>
          </a:p>
          <a:p>
            <a:endParaRPr lang="en-US" sz="2400" dirty="0"/>
          </a:p>
          <a:p>
            <a:pPr lvl="1"/>
            <a:endParaRPr lang="en-US" dirty="0"/>
          </a:p>
        </p:txBody>
      </p:sp>
      <p:pic>
        <p:nvPicPr>
          <p:cNvPr id="1026" name="Picture 2" descr="Mikie Sherrill - Wikipedia">
            <a:extLst>
              <a:ext uri="{FF2B5EF4-FFF2-40B4-BE49-F238E27FC236}">
                <a16:creationId xmlns:a16="http://schemas.microsoft.com/office/drawing/2014/main" id="{BCD8117F-D1DE-3FAB-3CE0-AE43A65C5B7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04295" y="609600"/>
            <a:ext cx="4436012" cy="5545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4787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9D8EC-9EA5-39FD-1A7F-17A33CBB3F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346DD9-B319-2858-7009-9A08F97AD5E1}"/>
              </a:ext>
            </a:extLst>
          </p:cNvPr>
          <p:cNvSpPr>
            <a:spLocks noGrp="1"/>
          </p:cNvSpPr>
          <p:nvPr>
            <p:ph type="title"/>
          </p:nvPr>
        </p:nvSpPr>
        <p:spPr>
          <a:xfrm>
            <a:off x="2813538" y="609600"/>
            <a:ext cx="6460464" cy="1320800"/>
          </a:xfrm>
        </p:spPr>
        <p:txBody>
          <a:bodyPr/>
          <a:lstStyle/>
          <a:p>
            <a:r>
              <a:rPr lang="en-US" dirty="0"/>
              <a:t>Captive Audience Restrictions</a:t>
            </a:r>
          </a:p>
        </p:txBody>
      </p:sp>
      <p:sp>
        <p:nvSpPr>
          <p:cNvPr id="3" name="Content Placeholder 2">
            <a:extLst>
              <a:ext uri="{FF2B5EF4-FFF2-40B4-BE49-F238E27FC236}">
                <a16:creationId xmlns:a16="http://schemas.microsoft.com/office/drawing/2014/main" id="{74D9610E-9EED-F092-6D96-275FB4BA876F}"/>
              </a:ext>
            </a:extLst>
          </p:cNvPr>
          <p:cNvSpPr>
            <a:spLocks noGrp="1"/>
          </p:cNvSpPr>
          <p:nvPr>
            <p:ph idx="1"/>
          </p:nvPr>
        </p:nvSpPr>
        <p:spPr>
          <a:xfrm>
            <a:off x="2917998" y="1564970"/>
            <a:ext cx="7855510" cy="4478021"/>
          </a:xfrm>
        </p:spPr>
        <p:txBody>
          <a:bodyPr>
            <a:normAutofit fontScale="92500" lnSpcReduction="20000"/>
          </a:bodyPr>
          <a:lstStyle/>
          <a:p>
            <a:r>
              <a:rPr lang="en-US" sz="3500" dirty="0">
                <a:solidFill>
                  <a:schemeClr val="tx1"/>
                </a:solidFill>
              </a:rPr>
              <a:t>What is it?</a:t>
            </a:r>
          </a:p>
          <a:p>
            <a:pPr lvl="1"/>
            <a:r>
              <a:rPr lang="en-US" sz="2800" dirty="0">
                <a:solidFill>
                  <a:schemeClr val="tx1"/>
                </a:solidFill>
              </a:rPr>
              <a:t>A captive audience meeting is a mandatory meeting held during working hours, organized by an employer</a:t>
            </a:r>
          </a:p>
          <a:p>
            <a:r>
              <a:rPr lang="en-US" sz="3500" dirty="0">
                <a:solidFill>
                  <a:schemeClr val="tx1"/>
                </a:solidFill>
              </a:rPr>
              <a:t>What is prohibited?</a:t>
            </a:r>
          </a:p>
          <a:p>
            <a:pPr lvl="1"/>
            <a:r>
              <a:rPr lang="en-US" sz="2800" dirty="0">
                <a:solidFill>
                  <a:schemeClr val="tx1"/>
                </a:solidFill>
              </a:rPr>
              <a:t>Cannot require attendance for meetings that involve:</a:t>
            </a:r>
          </a:p>
          <a:p>
            <a:pPr lvl="2"/>
            <a:r>
              <a:rPr lang="en-US" sz="2100" dirty="0">
                <a:solidFill>
                  <a:schemeClr val="tx1"/>
                </a:solidFill>
              </a:rPr>
              <a:t>Religious matters</a:t>
            </a:r>
          </a:p>
          <a:p>
            <a:pPr lvl="2"/>
            <a:r>
              <a:rPr lang="en-US" sz="2100" dirty="0">
                <a:solidFill>
                  <a:schemeClr val="tx1"/>
                </a:solidFill>
              </a:rPr>
              <a:t>Political matters (expanded definition)</a:t>
            </a:r>
          </a:p>
          <a:p>
            <a:pPr lvl="2"/>
            <a:r>
              <a:rPr lang="en-US" sz="2100" dirty="0">
                <a:solidFill>
                  <a:schemeClr val="tx1"/>
                </a:solidFill>
              </a:rPr>
              <a:t>Decisions about whether to fight against, join, support, etc. labor unions or other associations</a:t>
            </a:r>
          </a:p>
          <a:p>
            <a:endParaRPr lang="en-US" sz="2400" dirty="0"/>
          </a:p>
          <a:p>
            <a:pPr lvl="1"/>
            <a:endParaRPr lang="en-US" dirty="0"/>
          </a:p>
        </p:txBody>
      </p:sp>
      <p:pic>
        <p:nvPicPr>
          <p:cNvPr id="2050" name="Picture 2" descr="890+ Bored Audience Stock Photos, Pictures &amp; Royalty-Free Images - iStock |  Boring presentation, Bored crowd, Angry audience">
            <a:extLst>
              <a:ext uri="{FF2B5EF4-FFF2-40B4-BE49-F238E27FC236}">
                <a16:creationId xmlns:a16="http://schemas.microsoft.com/office/drawing/2014/main" id="{164789C7-85E2-28C1-C614-09C30AEB4FA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3162"/>
          <a:stretch>
            <a:fillRect/>
          </a:stretch>
        </p:blipFill>
        <p:spPr bwMode="auto">
          <a:xfrm>
            <a:off x="0" y="2051538"/>
            <a:ext cx="3313234" cy="4296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1214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D80D2-48E6-A28D-D212-1068C0E1D0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8DB34-BA0F-0597-1054-066F4B4FAD6A}"/>
              </a:ext>
            </a:extLst>
          </p:cNvPr>
          <p:cNvSpPr>
            <a:spLocks noGrp="1"/>
          </p:cNvSpPr>
          <p:nvPr>
            <p:ph type="title"/>
          </p:nvPr>
        </p:nvSpPr>
        <p:spPr/>
        <p:txBody>
          <a:bodyPr/>
          <a:lstStyle/>
          <a:p>
            <a:r>
              <a:rPr lang="en-US" dirty="0"/>
              <a:t>Captive Audience Restrictions</a:t>
            </a:r>
          </a:p>
        </p:txBody>
      </p:sp>
      <p:sp>
        <p:nvSpPr>
          <p:cNvPr id="3" name="Content Placeholder 2">
            <a:extLst>
              <a:ext uri="{FF2B5EF4-FFF2-40B4-BE49-F238E27FC236}">
                <a16:creationId xmlns:a16="http://schemas.microsoft.com/office/drawing/2014/main" id="{35619B6D-9F12-2BF6-C838-337500BB0CD4}"/>
              </a:ext>
            </a:extLst>
          </p:cNvPr>
          <p:cNvSpPr>
            <a:spLocks noGrp="1"/>
          </p:cNvSpPr>
          <p:nvPr>
            <p:ph idx="1"/>
          </p:nvPr>
        </p:nvSpPr>
        <p:spPr>
          <a:xfrm>
            <a:off x="677334" y="1564970"/>
            <a:ext cx="8596668" cy="4478021"/>
          </a:xfrm>
        </p:spPr>
        <p:txBody>
          <a:bodyPr>
            <a:normAutofit fontScale="92500" lnSpcReduction="20000"/>
          </a:bodyPr>
          <a:lstStyle/>
          <a:p>
            <a:r>
              <a:rPr lang="en-US" sz="3500" dirty="0">
                <a:solidFill>
                  <a:schemeClr val="tx1"/>
                </a:solidFill>
              </a:rPr>
              <a:t>What is it?</a:t>
            </a:r>
          </a:p>
          <a:p>
            <a:pPr lvl="1"/>
            <a:r>
              <a:rPr lang="en-US" sz="2800" dirty="0">
                <a:solidFill>
                  <a:schemeClr val="tx1"/>
                </a:solidFill>
              </a:rPr>
              <a:t>A captive audience meeting is a mandatory meeting held during working hours, organized by an employer</a:t>
            </a:r>
          </a:p>
          <a:p>
            <a:r>
              <a:rPr lang="en-US" sz="3500" dirty="0">
                <a:solidFill>
                  <a:schemeClr val="tx1"/>
                </a:solidFill>
              </a:rPr>
              <a:t>What is prohibited?</a:t>
            </a:r>
          </a:p>
          <a:p>
            <a:pPr lvl="1"/>
            <a:r>
              <a:rPr lang="en-US" sz="2800" dirty="0">
                <a:solidFill>
                  <a:schemeClr val="tx1"/>
                </a:solidFill>
              </a:rPr>
              <a:t>Cannot require attendance for meetings that involve:</a:t>
            </a:r>
          </a:p>
          <a:p>
            <a:pPr lvl="2"/>
            <a:r>
              <a:rPr lang="en-US" sz="2100" dirty="0">
                <a:solidFill>
                  <a:schemeClr val="tx1"/>
                </a:solidFill>
              </a:rPr>
              <a:t>Religious matters</a:t>
            </a:r>
          </a:p>
          <a:p>
            <a:pPr lvl="2"/>
            <a:r>
              <a:rPr lang="en-US" sz="2100" dirty="0">
                <a:solidFill>
                  <a:schemeClr val="tx1"/>
                </a:solidFill>
              </a:rPr>
              <a:t>Political matters (expanded definition)</a:t>
            </a:r>
          </a:p>
          <a:p>
            <a:pPr lvl="2"/>
            <a:r>
              <a:rPr lang="en-US" sz="2100" dirty="0">
                <a:solidFill>
                  <a:schemeClr val="tx1"/>
                </a:solidFill>
              </a:rPr>
              <a:t>Decisions about whether to fight against, join, support, etc. labor unions or other associations</a:t>
            </a:r>
          </a:p>
          <a:p>
            <a:endParaRPr lang="en-US" sz="2400" dirty="0"/>
          </a:p>
          <a:p>
            <a:pPr lvl="1"/>
            <a:endParaRPr lang="en-US" dirty="0"/>
          </a:p>
        </p:txBody>
      </p:sp>
    </p:spTree>
    <p:extLst>
      <p:ext uri="{BB962C8B-B14F-4D97-AF65-F5344CB8AC3E}">
        <p14:creationId xmlns:p14="http://schemas.microsoft.com/office/powerpoint/2010/main" val="3191546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86A010-7B60-8CCC-0075-F50DDE24C83E}"/>
            </a:ext>
          </a:extLst>
        </p:cNvPr>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46E20BB-B8D2-A153-B5E1-61F6F3737842}"/>
              </a:ext>
            </a:extLst>
          </p:cNvPr>
          <p:cNvSpPr>
            <a:spLocks noGrp="1"/>
          </p:cNvSpPr>
          <p:nvPr>
            <p:ph type="title"/>
          </p:nvPr>
        </p:nvSpPr>
        <p:spPr>
          <a:xfrm>
            <a:off x="643468" y="816638"/>
            <a:ext cx="2568656" cy="5224724"/>
          </a:xfrm>
        </p:spPr>
        <p:txBody>
          <a:bodyPr anchor="ctr">
            <a:normAutofit/>
          </a:bodyPr>
          <a:lstStyle/>
          <a:p>
            <a:pPr algn="ctr"/>
            <a:r>
              <a:rPr lang="en-US" u="sng" dirty="0"/>
              <a:t>ZJN, LLC </a:t>
            </a:r>
            <a:br>
              <a:rPr lang="en-US" u="sng" dirty="0"/>
            </a:br>
            <a:r>
              <a:rPr lang="en-US" u="sng" dirty="0"/>
              <a:t>v. </a:t>
            </a:r>
            <a:br>
              <a:rPr lang="en-US" u="sng" dirty="0"/>
            </a:br>
            <a:r>
              <a:rPr lang="en-US" u="sng" dirty="0"/>
              <a:t>NJ, DOL</a:t>
            </a:r>
          </a:p>
        </p:txBody>
      </p:sp>
      <p:sp>
        <p:nvSpPr>
          <p:cNvPr id="5" name="Content Placeholder 4">
            <a:extLst>
              <a:ext uri="{FF2B5EF4-FFF2-40B4-BE49-F238E27FC236}">
                <a16:creationId xmlns:a16="http://schemas.microsoft.com/office/drawing/2014/main" id="{7691B351-CE89-32A5-407A-21E6F98A81FD}"/>
              </a:ext>
            </a:extLst>
          </p:cNvPr>
          <p:cNvSpPr>
            <a:spLocks noGrp="1"/>
          </p:cNvSpPr>
          <p:nvPr>
            <p:ph idx="1"/>
          </p:nvPr>
        </p:nvSpPr>
        <p:spPr/>
        <p:txBody>
          <a:bodyPr/>
          <a:lstStyle/>
          <a:p>
            <a:endParaRPr lang="en-US"/>
          </a:p>
        </p:txBody>
      </p:sp>
      <p:pic>
        <p:nvPicPr>
          <p:cNvPr id="3074" name="Picture 2" descr="DISC JOCKEY definition in American English | Collins English Dictionary">
            <a:extLst>
              <a:ext uri="{FF2B5EF4-FFF2-40B4-BE49-F238E27FC236}">
                <a16:creationId xmlns:a16="http://schemas.microsoft.com/office/drawing/2014/main" id="{31005A9A-CE07-AA06-418D-8475940D51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1804" y="0"/>
            <a:ext cx="53625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0932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ED54E-1952-1E68-CFC6-DACA40F613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5614F9-720F-763E-8C6A-83C684C5F234}"/>
              </a:ext>
            </a:extLst>
          </p:cNvPr>
          <p:cNvSpPr>
            <a:spLocks noGrp="1"/>
          </p:cNvSpPr>
          <p:nvPr>
            <p:ph type="title"/>
          </p:nvPr>
        </p:nvSpPr>
        <p:spPr/>
        <p:txBody>
          <a:bodyPr/>
          <a:lstStyle/>
          <a:p>
            <a:r>
              <a:rPr lang="en-US" dirty="0"/>
              <a:t>ZJN v. DOL</a:t>
            </a:r>
          </a:p>
        </p:txBody>
      </p:sp>
      <p:sp>
        <p:nvSpPr>
          <p:cNvPr id="3" name="Content Placeholder 2">
            <a:extLst>
              <a:ext uri="{FF2B5EF4-FFF2-40B4-BE49-F238E27FC236}">
                <a16:creationId xmlns:a16="http://schemas.microsoft.com/office/drawing/2014/main" id="{023C91F0-EAC9-77E4-0187-4839709D785F}"/>
              </a:ext>
            </a:extLst>
          </p:cNvPr>
          <p:cNvSpPr>
            <a:spLocks noGrp="1"/>
          </p:cNvSpPr>
          <p:nvPr>
            <p:ph idx="1"/>
          </p:nvPr>
        </p:nvSpPr>
        <p:spPr>
          <a:xfrm>
            <a:off x="677334" y="1564970"/>
            <a:ext cx="8596668" cy="4847553"/>
          </a:xfrm>
        </p:spPr>
        <p:txBody>
          <a:bodyPr>
            <a:normAutofit fontScale="62500" lnSpcReduction="20000"/>
          </a:bodyPr>
          <a:lstStyle/>
          <a:p>
            <a:r>
              <a:rPr lang="en-US" sz="3500" dirty="0">
                <a:solidFill>
                  <a:schemeClr val="tx1"/>
                </a:solidFill>
              </a:rPr>
              <a:t>What happened (note: this is an unpublished opinion)</a:t>
            </a:r>
          </a:p>
          <a:p>
            <a:pPr lvl="1"/>
            <a:r>
              <a:rPr lang="en-US" sz="3300" dirty="0">
                <a:solidFill>
                  <a:schemeClr val="tx1"/>
                </a:solidFill>
              </a:rPr>
              <a:t>DOL claimed that a DJ company’s contractors should have been classified as employees under the ABC test</a:t>
            </a:r>
          </a:p>
          <a:p>
            <a:pPr lvl="1"/>
            <a:r>
              <a:rPr lang="en-US" sz="3300" dirty="0">
                <a:solidFill>
                  <a:schemeClr val="tx1"/>
                </a:solidFill>
              </a:rPr>
              <a:t>DOL noted that the DJs/entertainers were “not free from the employer’s discretion and control”</a:t>
            </a:r>
          </a:p>
          <a:p>
            <a:pPr lvl="2"/>
            <a:r>
              <a:rPr lang="en-US" sz="3100" dirty="0">
                <a:solidFill>
                  <a:schemeClr val="tx1"/>
                </a:solidFill>
              </a:rPr>
              <a:t>The services performed were at “temporary work sites” that belong to the employer’s clients, which the DOL “can be considered an extension of the employer’s workplace”</a:t>
            </a:r>
          </a:p>
          <a:p>
            <a:pPr lvl="2"/>
            <a:r>
              <a:rPr lang="en-US" sz="3100" dirty="0">
                <a:solidFill>
                  <a:schemeClr val="tx1"/>
                </a:solidFill>
              </a:rPr>
              <a:t>The entertainers did not independently establish their own businesses</a:t>
            </a:r>
          </a:p>
          <a:p>
            <a:pPr lvl="1"/>
            <a:r>
              <a:rPr lang="en-US" sz="3300" dirty="0">
                <a:solidFill>
                  <a:schemeClr val="tx1"/>
                </a:solidFill>
              </a:rPr>
              <a:t>Despite the DJs being able to negotiate their own rates, sometimes being directly paid by the clients, using their own equipment, having little to no supervision from ZJN, and were free to accept, reject, or decline events, the DOL said ZJN was in an employer-employee relationship</a:t>
            </a:r>
            <a:endParaRPr lang="en-US" sz="2400" dirty="0"/>
          </a:p>
          <a:p>
            <a:pPr lvl="1"/>
            <a:endParaRPr lang="en-US" dirty="0"/>
          </a:p>
        </p:txBody>
      </p:sp>
    </p:spTree>
    <p:extLst>
      <p:ext uri="{BB962C8B-B14F-4D97-AF65-F5344CB8AC3E}">
        <p14:creationId xmlns:p14="http://schemas.microsoft.com/office/powerpoint/2010/main" val="41712356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779</TotalTime>
  <Words>683</Words>
  <Application>Microsoft Office PowerPoint</Application>
  <PresentationFormat>Widescreen</PresentationFormat>
  <Paragraphs>81</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DIN Regular</vt:lpstr>
      <vt:lpstr>Trebuchet MS</vt:lpstr>
      <vt:lpstr>Wingdings 3</vt:lpstr>
      <vt:lpstr>Facet</vt:lpstr>
      <vt:lpstr>HRA LEGAL UPDATE November 20, 2025</vt:lpstr>
      <vt:lpstr>PowerPoint Presentation</vt:lpstr>
      <vt:lpstr>Huge updates in New Jersey/Federal employment requirements since 2020</vt:lpstr>
      <vt:lpstr>2026 Updates: Relatively Quiet</vt:lpstr>
      <vt:lpstr>Governor-elect Sherrill</vt:lpstr>
      <vt:lpstr>Captive Audience Restrictions</vt:lpstr>
      <vt:lpstr>Captive Audience Restrictions</vt:lpstr>
      <vt:lpstr>ZJN, LLC  v.  NJ, DOL</vt:lpstr>
      <vt:lpstr>ZJN v. DOL</vt:lpstr>
      <vt:lpstr>ZJN v. DOL</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Owner</dc:creator>
  <cp:lastModifiedBy>kimberly Petka</cp:lastModifiedBy>
  <cp:revision>12</cp:revision>
  <dcterms:created xsi:type="dcterms:W3CDTF">2023-09-21T17:40:00Z</dcterms:created>
  <dcterms:modified xsi:type="dcterms:W3CDTF">2025-12-02T12:47:56Z</dcterms:modified>
</cp:coreProperties>
</file>