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300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31CB6-EF6C-4D27-8009-68FF70A0A362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694CD-74D4-4738-BD93-D727285E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2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096E-95A9-48DA-AB43-31DDAE983D65}" type="datetime1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260E-269B-42FF-BC84-F3F120448924}" type="datetime1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C22E-6BF9-42C1-876C-8C293A068511}" type="datetime1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56CB-761D-4242-845C-602641DFA4B6}" type="datetime1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3309-7338-4914-A4F1-F4452E3E722D}" type="datetime1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5B8BD-6F5C-46DC-9CA4-5619E6DDFBD7}" type="datetime1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2A7E-8B1B-4053-B649-AFAF29858183}" type="datetime1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36FB-6553-4898-BB2B-2D1ADF1595F1}" type="datetime1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829-0330-4463-86F1-DD8499C7A100}" type="datetime1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E7F7-8598-4780-A1CA-293F15C5A827}" type="datetime1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F1006-F45D-42A0-BE89-AC3DF00BAC52}" type="datetime1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113043-C860-4709-8080-03A14A90244A}" type="datetime1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Property of Humareso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7FCD87-FDBC-4788-8E98-2591416D31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rm.org/" TargetMode="External"/><Relationship Id="rId2" Type="http://schemas.openxmlformats.org/officeDocument/2006/relationships/hyperlink" Target="http://lwd.dol.state.nj.u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areso.com/" TargetMode="External"/><Relationship Id="rId2" Type="http://schemas.openxmlformats.org/officeDocument/2006/relationships/hyperlink" Target="mailto:jbaldino@humares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819400"/>
            <a:ext cx="9067800" cy="1752600"/>
          </a:xfrm>
        </p:spPr>
        <p:txBody>
          <a:bodyPr/>
          <a:lstStyle/>
          <a:p>
            <a:r>
              <a:rPr lang="en-US" sz="6600" b="1" dirty="0">
                <a:effectLst/>
              </a:rPr>
              <a:t>Practical Tips for HR from HR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Resource for the HR Professional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© 2014 Property of </a:t>
            </a:r>
            <a:r>
              <a:rPr lang="en-US" dirty="0" err="1" smtClean="0"/>
              <a:t>Humareso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5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 Department</a:t>
            </a:r>
            <a:br>
              <a:rPr lang="en-US" dirty="0" smtClean="0"/>
            </a:br>
            <a:r>
              <a:rPr lang="en-US" sz="3100" dirty="0" smtClean="0"/>
              <a:t>(even it’s just of One!)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Open Door vs. Closed Door</a:t>
            </a:r>
          </a:p>
          <a:p>
            <a:pPr lvl="1"/>
            <a:r>
              <a:rPr lang="en-US" dirty="0" smtClean="0"/>
              <a:t>Approachable vs. Friendly</a:t>
            </a:r>
          </a:p>
          <a:p>
            <a:r>
              <a:rPr lang="en-US" dirty="0" smtClean="0"/>
              <a:t>Mood</a:t>
            </a:r>
          </a:p>
          <a:p>
            <a:pPr lvl="1"/>
            <a:r>
              <a:rPr lang="en-US" dirty="0" smtClean="0"/>
              <a:t>Cool vs. Warm</a:t>
            </a:r>
          </a:p>
          <a:p>
            <a:pPr lvl="1"/>
            <a:r>
              <a:rPr lang="en-US" dirty="0" smtClean="0"/>
              <a:t>Fear vs. Composed</a:t>
            </a:r>
          </a:p>
          <a:p>
            <a:pPr lvl="1"/>
            <a:r>
              <a:rPr lang="en-US" dirty="0" smtClean="0"/>
              <a:t>Compassion vs. Distance</a:t>
            </a:r>
          </a:p>
          <a:p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Repeat back what you are hearing for confirmation</a:t>
            </a:r>
          </a:p>
          <a:p>
            <a:pPr lvl="1"/>
            <a:r>
              <a:rPr lang="en-US" dirty="0" smtClean="0"/>
              <a:t>Be a person while being a professional</a:t>
            </a:r>
          </a:p>
          <a:p>
            <a:pPr lvl="1"/>
            <a:r>
              <a:rPr lang="en-US" dirty="0" smtClean="0"/>
              <a:t>“Keep this between us”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© 2014 Property of </a:t>
            </a:r>
            <a:r>
              <a:rPr lang="en-US" dirty="0" err="1" smtClean="0"/>
              <a:t>Humareso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0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</a:t>
            </a:r>
            <a:r>
              <a:rPr lang="en-US" dirty="0"/>
              <a:t>policy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Workplace Violence</a:t>
            </a:r>
          </a:p>
          <a:p>
            <a:pPr lvl="1"/>
            <a:r>
              <a:rPr lang="en-US" sz="2400" dirty="0" smtClean="0"/>
              <a:t>Identify workplace participants – employees and non-employees</a:t>
            </a:r>
          </a:p>
          <a:p>
            <a:pPr lvl="1"/>
            <a:r>
              <a:rPr lang="en-US" sz="2400" dirty="0" smtClean="0"/>
              <a:t>Train staff on what constitutes workplace violence</a:t>
            </a:r>
          </a:p>
          <a:p>
            <a:pPr lvl="2"/>
            <a:r>
              <a:rPr lang="en-US" sz="2200" dirty="0" smtClean="0"/>
              <a:t>Threats</a:t>
            </a:r>
          </a:p>
          <a:p>
            <a:pPr lvl="2"/>
            <a:r>
              <a:rPr lang="en-US" sz="2200" dirty="0" smtClean="0"/>
              <a:t>Bullying</a:t>
            </a:r>
          </a:p>
          <a:p>
            <a:pPr lvl="2"/>
            <a:r>
              <a:rPr lang="en-US" sz="2200" dirty="0" smtClean="0"/>
              <a:t>Acts of Violence</a:t>
            </a:r>
          </a:p>
          <a:p>
            <a:pPr lvl="2"/>
            <a:r>
              <a:rPr lang="en-US" sz="2200" dirty="0" smtClean="0"/>
              <a:t>Cyber-attacks</a:t>
            </a:r>
          </a:p>
          <a:p>
            <a:pPr lvl="1"/>
            <a:r>
              <a:rPr lang="en-US" sz="2400" dirty="0" smtClean="0"/>
              <a:t>Security of site</a:t>
            </a:r>
          </a:p>
          <a:p>
            <a:pPr lvl="1"/>
            <a:r>
              <a:rPr lang="en-US" sz="2400" dirty="0" smtClean="0"/>
              <a:t>Search policies</a:t>
            </a:r>
          </a:p>
          <a:p>
            <a:pPr lvl="1"/>
            <a:r>
              <a:rPr lang="en-US" sz="2400" dirty="0" smtClean="0"/>
              <a:t>Reporting incidents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© 2014 Property of </a:t>
            </a:r>
            <a:r>
              <a:rPr lang="en-US" dirty="0" err="1" smtClean="0"/>
              <a:t>Humareso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1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</a:t>
            </a:r>
            <a:r>
              <a:rPr lang="en-US" dirty="0"/>
              <a:t>policy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Reporting/Call outs</a:t>
            </a:r>
          </a:p>
          <a:p>
            <a:pPr lvl="1"/>
            <a:r>
              <a:rPr lang="en-US" sz="2400" dirty="0" smtClean="0"/>
              <a:t>Consistency in policy</a:t>
            </a:r>
          </a:p>
          <a:p>
            <a:pPr lvl="2"/>
            <a:r>
              <a:rPr lang="en-US" sz="2200" dirty="0" smtClean="0"/>
              <a:t>Implementation</a:t>
            </a:r>
          </a:p>
          <a:p>
            <a:pPr lvl="2"/>
            <a:r>
              <a:rPr lang="en-US" sz="2200" dirty="0" smtClean="0"/>
              <a:t>Structure</a:t>
            </a:r>
          </a:p>
          <a:p>
            <a:pPr lvl="2"/>
            <a:r>
              <a:rPr lang="en-US" sz="2200" dirty="0" smtClean="0"/>
              <a:t>Sign-off</a:t>
            </a:r>
          </a:p>
          <a:p>
            <a:pPr lvl="2"/>
            <a:r>
              <a:rPr lang="en-US" sz="2200" dirty="0" smtClean="0"/>
              <a:t>Tracking (Software, Excel, etc.)</a:t>
            </a:r>
          </a:p>
          <a:p>
            <a:pPr lvl="1"/>
            <a:r>
              <a:rPr lang="en-US" sz="2400" dirty="0" smtClean="0"/>
              <a:t>Calendar Year vs. Rolling Year</a:t>
            </a:r>
          </a:p>
          <a:p>
            <a:pPr lvl="1"/>
            <a:r>
              <a:rPr lang="en-US" sz="2400" dirty="0" smtClean="0"/>
              <a:t>Notice of Eligibility</a:t>
            </a:r>
          </a:p>
          <a:p>
            <a:pPr lvl="2"/>
            <a:r>
              <a:rPr lang="en-US" sz="2200" dirty="0" smtClean="0"/>
              <a:t>FMLA Form 381-type </a:t>
            </a:r>
          </a:p>
          <a:p>
            <a:pPr lvl="2"/>
            <a:r>
              <a:rPr lang="en-US" sz="2200" dirty="0" smtClean="0"/>
              <a:t>The form SHOULD be vetted by a labor attorney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2895600" cy="365125"/>
          </a:xfrm>
        </p:spPr>
        <p:txBody>
          <a:bodyPr/>
          <a:lstStyle/>
          <a:p>
            <a:r>
              <a:rPr lang="en-US" dirty="0"/>
              <a:t>© 2014 Property </a:t>
            </a:r>
            <a:r>
              <a:rPr lang="en-US" dirty="0" smtClean="0"/>
              <a:t>of </a:t>
            </a:r>
            <a:r>
              <a:rPr lang="en-US" dirty="0" err="1" smtClean="0"/>
              <a:t>Humareso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31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SAFE, </a:t>
            </a:r>
            <a:r>
              <a:rPr lang="en-US" dirty="0" smtClean="0"/>
              <a:t>NJFLA</a:t>
            </a:r>
            <a:r>
              <a:rPr lang="en-US" dirty="0"/>
              <a:t>, </a:t>
            </a:r>
            <a:r>
              <a:rPr lang="en-US" dirty="0" smtClean="0"/>
              <a:t>FMLA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118977"/>
              </p:ext>
            </p:extLst>
          </p:nvPr>
        </p:nvGraphicFramePr>
        <p:xfrm>
          <a:off x="152400" y="1600200"/>
          <a:ext cx="88392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438400"/>
                <a:gridCol w="25908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NJFLA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FMLA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Eligibility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</a:rPr>
                        <a:t>1,000 base hours during the prior 12 months</a:t>
                      </a:r>
                    </a:p>
                    <a:p>
                      <a:r>
                        <a:rPr lang="en-US" sz="1600" kern="1200" dirty="0" smtClean="0">
                          <a:effectLst/>
                        </a:rPr>
                        <a:t>(*Worker 's Comp. hours count)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</a:rPr>
                        <a:t>1,000 base hours during the prior 12 months</a:t>
                      </a:r>
                    </a:p>
                    <a:p>
                      <a:r>
                        <a:rPr lang="en-US" sz="1600" kern="1200" dirty="0" smtClean="0">
                          <a:effectLst/>
                        </a:rPr>
                        <a:t>(*Worker 's Comp. hours count)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</a:rPr>
                        <a:t>1,250 working hours during the prior 12 months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Why?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</a:rPr>
                        <a:t>Care for employee, spouse, child, parent, civil union and domestic partners.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</a:rPr>
                        <a:t>Same, except that:</a:t>
                      </a:r>
                    </a:p>
                    <a:p>
                      <a:pPr lvl="0"/>
                      <a:r>
                        <a:rPr lang="en-US" sz="1600" kern="1200" dirty="0" smtClean="0">
                          <a:effectLst/>
                        </a:rPr>
                        <a:t>No coverage for employee;</a:t>
                      </a:r>
                    </a:p>
                    <a:p>
                      <a:pPr lvl="0"/>
                      <a:r>
                        <a:rPr lang="en-US" sz="1600" kern="1200" dirty="0" smtClean="0">
                          <a:effectLst/>
                        </a:rPr>
                        <a:t>Includes parent- in-law;</a:t>
                      </a:r>
                    </a:p>
                    <a:p>
                      <a:r>
                        <a:rPr lang="en-US" sz="1600" kern="1200" dirty="0" smtClean="0">
                          <a:effectLst/>
                        </a:rPr>
                        <a:t>Provides other coverage unrelated to SAFE.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</a:rPr>
                        <a:t>Same as SAFE, except that:</a:t>
                      </a:r>
                    </a:p>
                    <a:p>
                      <a:pPr lvl="0"/>
                      <a:r>
                        <a:rPr lang="en-US" sz="1600" kern="1200" dirty="0" smtClean="0">
                          <a:effectLst/>
                        </a:rPr>
                        <a:t>No coverage for civil union or domestic partners;</a:t>
                      </a:r>
                    </a:p>
                    <a:p>
                      <a:pPr lvl="0"/>
                      <a:r>
                        <a:rPr lang="en-US" sz="1600" kern="1200" dirty="0" smtClean="0">
                          <a:effectLst/>
                        </a:rPr>
                        <a:t>Care for next of kin for service members;</a:t>
                      </a:r>
                    </a:p>
                    <a:p>
                      <a:r>
                        <a:rPr lang="en-US" sz="1600" kern="1200" dirty="0" smtClean="0">
                          <a:effectLst/>
                        </a:rPr>
                        <a:t>Provides other coverage unrelated to SAFE.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Intermittent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</a:rPr>
                        <a:t>Intermittent Leave: increments of no less than 1 day (No reduced schedule leave)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effectLst/>
                        </a:rPr>
                        <a:t>Intermittent Leave: intervals of at least 1 week</a:t>
                      </a:r>
                    </a:p>
                    <a:p>
                      <a:r>
                        <a:rPr lang="en-US" sz="1600" kern="1200" dirty="0" smtClean="0">
                          <a:effectLst/>
                        </a:rPr>
                        <a:t> 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Intermittent Leave: smallest increment typically used by the employer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24600" y="6492875"/>
            <a:ext cx="2895600" cy="365125"/>
          </a:xfrm>
        </p:spPr>
        <p:txBody>
          <a:bodyPr/>
          <a:lstStyle/>
          <a:p>
            <a:r>
              <a:rPr lang="en-US" dirty="0"/>
              <a:t>© 2014 Property </a:t>
            </a:r>
            <a:r>
              <a:rPr lang="en-US" dirty="0" smtClean="0"/>
              <a:t>of </a:t>
            </a:r>
            <a:r>
              <a:rPr lang="en-US" dirty="0" err="1" smtClean="0"/>
              <a:t>Humareso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en-US" dirty="0" smtClean="0"/>
              <a:t>Anticipated </a:t>
            </a:r>
            <a:r>
              <a:rPr lang="en-US" dirty="0"/>
              <a:t>post-incident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Of the Affected Employee</a:t>
            </a:r>
          </a:p>
          <a:p>
            <a:pPr lvl="1"/>
            <a:r>
              <a:rPr lang="en-US" sz="2400" dirty="0" smtClean="0"/>
              <a:t>Post-Traumatic Stress Disorder</a:t>
            </a:r>
          </a:p>
          <a:p>
            <a:pPr lvl="1"/>
            <a:r>
              <a:rPr lang="en-US" sz="2400" dirty="0" smtClean="0"/>
              <a:t>Critical Incident Stress</a:t>
            </a:r>
          </a:p>
          <a:p>
            <a:pPr lvl="1"/>
            <a:r>
              <a:rPr lang="en-US" sz="2400" dirty="0" smtClean="0"/>
              <a:t>Re-acclimation fears and awkwardness</a:t>
            </a:r>
          </a:p>
          <a:p>
            <a:r>
              <a:rPr lang="en-US" sz="2800" dirty="0" smtClean="0"/>
              <a:t>Of the Employee’s Team or Company Itself</a:t>
            </a:r>
          </a:p>
          <a:p>
            <a:pPr lvl="1"/>
            <a:r>
              <a:rPr lang="en-US" sz="2400" dirty="0" smtClean="0"/>
              <a:t>Gossip &amp; Rumors</a:t>
            </a:r>
          </a:p>
          <a:p>
            <a:pPr lvl="1"/>
            <a:r>
              <a:rPr lang="en-US" sz="2400" dirty="0" smtClean="0"/>
              <a:t>Re-acclimation fears and awkwardness</a:t>
            </a:r>
          </a:p>
          <a:p>
            <a:pPr lvl="1"/>
            <a:r>
              <a:rPr lang="en-US" sz="2400" dirty="0" smtClean="0"/>
              <a:t>Diminished duties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2895600" cy="365125"/>
          </a:xfrm>
        </p:spPr>
        <p:txBody>
          <a:bodyPr/>
          <a:lstStyle/>
          <a:p>
            <a:r>
              <a:rPr lang="en-US" dirty="0"/>
              <a:t>© 2014 Property </a:t>
            </a:r>
            <a:r>
              <a:rPr lang="en-US" dirty="0" smtClean="0"/>
              <a:t>of </a:t>
            </a:r>
            <a:r>
              <a:rPr lang="en-US" dirty="0" err="1" smtClean="0"/>
              <a:t>Humareso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Autofit/>
          </a:bodyPr>
          <a:lstStyle/>
          <a:p>
            <a:r>
              <a:rPr lang="en-US" sz="4400" dirty="0" smtClean="0"/>
              <a:t>Government and Other Resources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NJ </a:t>
            </a:r>
            <a:r>
              <a:rPr lang="en-US" dirty="0" err="1" smtClean="0"/>
              <a:t>Dept</a:t>
            </a:r>
            <a:r>
              <a:rPr lang="en-US" dirty="0"/>
              <a:t> of Labor and </a:t>
            </a:r>
            <a:r>
              <a:rPr lang="en-US" dirty="0" smtClean="0"/>
              <a:t>Workforce Development - </a:t>
            </a:r>
            <a:r>
              <a:rPr lang="en-US" dirty="0">
                <a:hlinkClick r:id="rId2"/>
              </a:rPr>
              <a:t>http://lwd.dol.state.nj.us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Society for Human Resources Management – </a:t>
            </a:r>
            <a:r>
              <a:rPr lang="en-US" dirty="0" smtClean="0">
                <a:hlinkClick r:id="rId3"/>
              </a:rPr>
              <a:t>www.shrm.org</a:t>
            </a:r>
            <a:endParaRPr lang="en-US" dirty="0" smtClean="0"/>
          </a:p>
          <a:p>
            <a:r>
              <a:rPr lang="en-US" dirty="0" smtClean="0"/>
              <a:t>Labor attorney</a:t>
            </a:r>
          </a:p>
          <a:p>
            <a:r>
              <a:rPr lang="en-US" dirty="0" smtClean="0"/>
              <a:t>Local SHRM Chapter</a:t>
            </a:r>
          </a:p>
          <a:p>
            <a:r>
              <a:rPr lang="en-US" dirty="0" smtClean="0"/>
              <a:t>Professional HR Consultant/Consultancy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2895600" cy="365125"/>
          </a:xfrm>
        </p:spPr>
        <p:txBody>
          <a:bodyPr/>
          <a:lstStyle/>
          <a:p>
            <a:r>
              <a:rPr lang="en-US" dirty="0"/>
              <a:t>© 2014 Property </a:t>
            </a:r>
            <a:r>
              <a:rPr lang="en-US" dirty="0" smtClean="0"/>
              <a:t>of </a:t>
            </a:r>
            <a:r>
              <a:rPr lang="en-US" dirty="0" err="1" smtClean="0"/>
              <a:t>Humareso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3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John Baldino, MSHRD SPHR</a:t>
            </a:r>
          </a:p>
          <a:p>
            <a:pPr marL="457200" lvl="1" indent="0" algn="ctr">
              <a:buNone/>
            </a:pPr>
            <a:r>
              <a:rPr lang="en-US" sz="2800" dirty="0" smtClean="0"/>
              <a:t>856-448-4761</a:t>
            </a:r>
          </a:p>
          <a:p>
            <a:pPr marL="457200" lvl="1" indent="0" algn="ctr">
              <a:buNone/>
            </a:pPr>
            <a:r>
              <a:rPr lang="en-US" sz="2800" dirty="0" smtClean="0">
                <a:hlinkClick r:id="rId2"/>
              </a:rPr>
              <a:t>jbaldino@humareso.com</a:t>
            </a:r>
            <a:endParaRPr lang="en-US" sz="2800" dirty="0" smtClean="0"/>
          </a:p>
          <a:p>
            <a:pPr marL="457200" lvl="1" indent="0" algn="ctr">
              <a:buNone/>
            </a:pPr>
            <a:r>
              <a:rPr lang="en-US" sz="2800" dirty="0" smtClean="0">
                <a:hlinkClick r:id="rId3"/>
              </a:rPr>
              <a:t>www.humareso.com</a:t>
            </a:r>
            <a:endParaRPr lang="en-US" sz="2800" dirty="0" smtClean="0"/>
          </a:p>
          <a:p>
            <a:pPr lvl="1"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Property of </a:t>
            </a:r>
            <a:r>
              <a:rPr lang="en-US" dirty="0" err="1" smtClean="0"/>
              <a:t>Humareso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962400"/>
            <a:ext cx="3276600" cy="220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4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1511</TotalTime>
  <Words>400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Decatur</vt:lpstr>
      <vt:lpstr>Practical Tips for HR from HR</vt:lpstr>
      <vt:lpstr>HR Department (even it’s just of One!)</vt:lpstr>
      <vt:lpstr>Employer policy issues</vt:lpstr>
      <vt:lpstr>Employer policy issues</vt:lpstr>
      <vt:lpstr>SAFE, NJFLA, FMLA</vt:lpstr>
      <vt:lpstr>Anticipated post-incident events</vt:lpstr>
      <vt:lpstr>Government and Other Resources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Tips for HR from HR</dc:title>
  <dc:creator>John Baldino</dc:creator>
  <cp:lastModifiedBy>Laurie LaTorre</cp:lastModifiedBy>
  <cp:revision>16</cp:revision>
  <dcterms:created xsi:type="dcterms:W3CDTF">2014-03-22T18:49:21Z</dcterms:created>
  <dcterms:modified xsi:type="dcterms:W3CDTF">2014-04-01T13:14:02Z</dcterms:modified>
</cp:coreProperties>
</file>